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9" r:id="rId1"/>
  </p:sldMasterIdLst>
  <p:notesMasterIdLst>
    <p:notesMasterId r:id="rId43"/>
  </p:notesMasterIdLst>
  <p:sldIdLst>
    <p:sldId id="306" r:id="rId2"/>
    <p:sldId id="311" r:id="rId3"/>
    <p:sldId id="309" r:id="rId4"/>
    <p:sldId id="305" r:id="rId5"/>
    <p:sldId id="257" r:id="rId6"/>
    <p:sldId id="258" r:id="rId7"/>
    <p:sldId id="259" r:id="rId8"/>
    <p:sldId id="278" r:id="rId9"/>
    <p:sldId id="312" r:id="rId10"/>
    <p:sldId id="280" r:id="rId11"/>
    <p:sldId id="313" r:id="rId12"/>
    <p:sldId id="281" r:id="rId13"/>
    <p:sldId id="270" r:id="rId14"/>
    <p:sldId id="271" r:id="rId15"/>
    <p:sldId id="266" r:id="rId16"/>
    <p:sldId id="282" r:id="rId17"/>
    <p:sldId id="283" r:id="rId18"/>
    <p:sldId id="285" r:id="rId19"/>
    <p:sldId id="269" r:id="rId20"/>
    <p:sldId id="290" r:id="rId21"/>
    <p:sldId id="272" r:id="rId22"/>
    <p:sldId id="314" r:id="rId23"/>
    <p:sldId id="284" r:id="rId24"/>
    <p:sldId id="262" r:id="rId25"/>
    <p:sldId id="265" r:id="rId26"/>
    <p:sldId id="292" r:id="rId27"/>
    <p:sldId id="261" r:id="rId28"/>
    <p:sldId id="263" r:id="rId29"/>
    <p:sldId id="264" r:id="rId30"/>
    <p:sldId id="307" r:id="rId31"/>
    <p:sldId id="308" r:id="rId32"/>
    <p:sldId id="295" r:id="rId33"/>
    <p:sldId id="301" r:id="rId34"/>
    <p:sldId id="302" r:id="rId35"/>
    <p:sldId id="296" r:id="rId36"/>
    <p:sldId id="297" r:id="rId37"/>
    <p:sldId id="299" r:id="rId38"/>
    <p:sldId id="298" r:id="rId39"/>
    <p:sldId id="304" r:id="rId40"/>
    <p:sldId id="300" r:id="rId41"/>
    <p:sldId id="310" r:id="rId42"/>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C310"/>
    <a:srgbClr val="37C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7621" autoAdjust="0"/>
  </p:normalViewPr>
  <p:slideViewPr>
    <p:cSldViewPr>
      <p:cViewPr>
        <p:scale>
          <a:sx n="139" d="100"/>
          <a:sy n="139" d="100"/>
        </p:scale>
        <p:origin x="-400" y="-328"/>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23/8/18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325295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pPr algn="ctr"/>
            <a:fld id="{047E157E-8DCB-4F70-A0AF-5EB586A91DD4}" type="datetime1">
              <a:rPr lang="en-US" smtClean="0">
                <a:solidFill>
                  <a:srgbClr val="FFFFFF"/>
                </a:solidFill>
              </a:rPr>
              <a:pPr algn="ctr"/>
              <a:t>23/8/18</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lgn="r"/>
            <a:endParaRPr lang="en-US" dirty="0">
              <a:solidFill>
                <a:schemeClr val="tx2"/>
              </a:solidFill>
            </a:endParaRPr>
          </a:p>
        </p:txBody>
      </p:sp>
      <p:sp>
        <p:nvSpPr>
          <p:cNvPr id="6" name="Slide Number Placeholder 5"/>
          <p:cNvSpPr>
            <a:spLocks noGrp="1"/>
          </p:cNvSpPr>
          <p:nvPr>
            <p:ph type="sldNum" sz="quarter" idx="12"/>
          </p:nvPr>
        </p:nvSpPr>
        <p:spPr/>
        <p:txBody>
          <a:bodyPr/>
          <a:lstStyle/>
          <a:p>
            <a:fld id="{8F82E0A0-C266-4798-8C8F-B9F91E9DA37E}"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4606EA6-EFEA-4C30-9264-4F9291A5780D}" type="datetime1">
              <a:rPr lang="en-US" smtClean="0"/>
              <a:pPr/>
              <a:t>23/8/18</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4606EA6-EFEA-4C30-9264-4F9291A5780D}" type="datetime1">
              <a:rPr lang="en-US" smtClean="0"/>
              <a:pPr/>
              <a:t>23/8/18</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AU" smtClean="0"/>
              <a:t>Click to edit Master title style</a:t>
            </a:r>
            <a:endParaRPr lang="en-US" dirty="0"/>
          </a:p>
        </p:txBody>
      </p:sp>
      <p:sp>
        <p:nvSpPr>
          <p:cNvPr id="3" name="Rectangle 2"/>
          <p:cNvSpPr>
            <a:spLocks noGrp="1"/>
          </p:cNvSpPr>
          <p:nvPr>
            <p:ph type="dt" sz="half" idx="10"/>
          </p:nvPr>
        </p:nvSpPr>
        <p:spPr/>
        <p:txBody>
          <a:bodyPr/>
          <a:lstStyle>
            <a:extLst/>
          </a:lstStyle>
          <a:p>
            <a:fld id="{E4606EA6-EFEA-4C30-9264-4F9291A5780D}" type="datetime1">
              <a:rPr lang="en-US" smtClean="0"/>
              <a:pPr/>
              <a:t>23/8/18</a:t>
            </a:fld>
            <a:endParaRPr lang="en-US"/>
          </a:p>
        </p:txBody>
      </p:sp>
      <p:sp>
        <p:nvSpPr>
          <p:cNvPr id="4" name="Rectangle 3"/>
          <p:cNvSpPr>
            <a:spLocks noGrp="1"/>
          </p:cNvSpPr>
          <p:nvPr>
            <p:ph type="ftr" sz="quarter" idx="11"/>
          </p:nvPr>
        </p:nvSpPr>
        <p:spPr/>
        <p:txBody>
          <a:bodyPr/>
          <a:lstStyle>
            <a:extLst/>
          </a:lstStyle>
          <a:p>
            <a:endParaRPr lang="en-US"/>
          </a:p>
        </p:txBody>
      </p:sp>
      <p:sp>
        <p:nvSpPr>
          <p:cNvPr id="5" name="Rectangle 4"/>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extLs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4606EA6-EFEA-4C30-9264-4F9291A5780D}" type="datetime1">
              <a:rPr lang="en-US" smtClean="0"/>
              <a:pPr/>
              <a:t>23/8/18</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pPr/>
              <a:t>23/8/18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4606EA6-EFEA-4C30-9264-4F9291A5780D}" type="datetime1">
              <a:rPr lang="en-US" smtClean="0"/>
              <a:pPr/>
              <a:t>23/8/18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4606EA6-EFEA-4C30-9264-4F9291A5780D}" type="datetime1">
              <a:rPr lang="en-US" smtClean="0"/>
              <a:pPr/>
              <a:t>23/8/18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6DFADB5D-B7A0-47E3-AD2D-B1A6F8614213}" type="datetime1">
              <a:rPr lang="en-US" smtClean="0"/>
              <a:pPr/>
              <a:t>23/8/18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pPr/>
              <a:t>23/8/18</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F49A8198-4617-485E-9585-4840B69DBBA6}" type="datetime1">
              <a:rPr lang="en-US" smtClean="0"/>
              <a:pPr/>
              <a:t>23/8/18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pPr/>
              <a:t>23/8/18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4606EA6-EFEA-4C30-9264-4F9291A5780D}" type="datetime1">
              <a:rPr lang="en-US" smtClean="0"/>
              <a:pPr/>
              <a:t>23/8/18</a:t>
            </a:fld>
            <a:endParaRPr lang="en-US" sz="1400" dirty="0">
              <a:solidFill>
                <a:schemeClr val="tx2"/>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en-US" sz="1400" dirty="0">
              <a:solidFill>
                <a:schemeClr val="tx2"/>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66073" cy="5143499"/>
          </a:xfrm>
          <a:prstGeom prst="rect">
            <a:avLst/>
          </a:prstGeom>
          <a:noFill/>
          <a:ln>
            <a:noFill/>
          </a:ln>
        </p:spPr>
      </p:pic>
      <p:sp>
        <p:nvSpPr>
          <p:cNvPr id="7" name="TextBox 6"/>
          <p:cNvSpPr txBox="1"/>
          <p:nvPr/>
        </p:nvSpPr>
        <p:spPr>
          <a:xfrm>
            <a:off x="4800600" y="438150"/>
            <a:ext cx="4114800" cy="4524315"/>
          </a:xfrm>
          <a:prstGeom prst="rect">
            <a:avLst/>
          </a:prstGeom>
          <a:noFill/>
        </p:spPr>
        <p:txBody>
          <a:bodyPr wrap="square" rtlCol="0">
            <a:spAutoFit/>
          </a:bodyPr>
          <a:lstStyle/>
          <a:p>
            <a:pPr algn="ctr"/>
            <a:r>
              <a:rPr lang="en-US" sz="7200" b="1" spc="50" dirty="0">
                <a:ln w="11430"/>
                <a:solidFill>
                  <a:srgbClr val="FF0000"/>
                </a:solidFill>
                <a:effectLst>
                  <a:outerShdw blurRad="76200" dist="50800" dir="5400000" algn="tl" rotWithShape="0">
                    <a:srgbClr val="000000">
                      <a:alpha val="65000"/>
                    </a:srgbClr>
                  </a:outerShdw>
                </a:effectLst>
              </a:rPr>
              <a:t>Godliness in an ungodly world</a:t>
            </a:r>
            <a:endParaRPr lang="en-US" sz="7200" dirty="0">
              <a:solidFill>
                <a:srgbClr val="FF0000"/>
              </a:solidFill>
            </a:endParaRPr>
          </a:p>
        </p:txBody>
      </p:sp>
    </p:spTree>
    <p:extLst>
      <p:ext uri="{BB962C8B-B14F-4D97-AF65-F5344CB8AC3E}">
        <p14:creationId xmlns:p14="http://schemas.microsoft.com/office/powerpoint/2010/main" val="23492527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Underlying causes of current problems</a:t>
            </a:r>
            <a:endParaRPr lang="en-US" dirty="0">
              <a:solidFill>
                <a:srgbClr val="FFFF00"/>
              </a:solidFill>
            </a:endParaRPr>
          </a:p>
        </p:txBody>
      </p:sp>
      <p:sp>
        <p:nvSpPr>
          <p:cNvPr id="3" name="Content Placeholder 2"/>
          <p:cNvSpPr>
            <a:spLocks noGrp="1"/>
          </p:cNvSpPr>
          <p:nvPr>
            <p:ph idx="1"/>
          </p:nvPr>
        </p:nvSpPr>
        <p:spPr>
          <a:xfrm>
            <a:off x="457200" y="1310878"/>
            <a:ext cx="8229600" cy="3394472"/>
          </a:xfrm>
        </p:spPr>
        <p:txBody>
          <a:bodyPr>
            <a:normAutofit fontScale="77500" lnSpcReduction="20000"/>
          </a:bodyPr>
          <a:lstStyle/>
          <a:p>
            <a:r>
              <a:rPr lang="en-US" dirty="0" smtClean="0"/>
              <a:t>Human nature!</a:t>
            </a:r>
          </a:p>
          <a:p>
            <a:pPr marL="0" indent="0">
              <a:buNone/>
            </a:pPr>
            <a:endParaRPr lang="en-US" sz="1100" dirty="0" smtClean="0"/>
          </a:p>
          <a:p>
            <a:r>
              <a:rPr lang="en-US" dirty="0" smtClean="0"/>
              <a:t>The time of the end?</a:t>
            </a:r>
          </a:p>
          <a:p>
            <a:endParaRPr lang="en-US" sz="900" dirty="0" smtClean="0"/>
          </a:p>
          <a:p>
            <a:r>
              <a:rPr lang="en-US" dirty="0" smtClean="0"/>
              <a:t>Moral decline prophesied (but not anticipated?)</a:t>
            </a:r>
          </a:p>
          <a:p>
            <a:endParaRPr lang="en-US" sz="900" dirty="0" smtClean="0"/>
          </a:p>
          <a:p>
            <a:r>
              <a:rPr lang="en-US" dirty="0" smtClean="0"/>
              <a:t>Lack of regular focused spiritual input?</a:t>
            </a:r>
          </a:p>
          <a:p>
            <a:endParaRPr lang="en-US" sz="1000" dirty="0" smtClean="0"/>
          </a:p>
          <a:p>
            <a:r>
              <a:rPr lang="en-US" dirty="0" smtClean="0"/>
              <a:t>Focus on exposition but not practical Bible study</a:t>
            </a:r>
          </a:p>
          <a:p>
            <a:endParaRPr lang="en-US" sz="1000" dirty="0" smtClean="0"/>
          </a:p>
          <a:p>
            <a:r>
              <a:rPr lang="en-US" dirty="0" smtClean="0"/>
              <a:t>Reticence/inability of parents and </a:t>
            </a:r>
            <a:r>
              <a:rPr lang="en-US" dirty="0" err="1" smtClean="0"/>
              <a:t>ecclesias</a:t>
            </a:r>
            <a:r>
              <a:rPr lang="en-US" dirty="0" smtClean="0"/>
              <a:t> to address</a:t>
            </a:r>
          </a:p>
          <a:p>
            <a:endParaRPr lang="en-US" sz="900" dirty="0" smtClean="0"/>
          </a:p>
          <a:p>
            <a:r>
              <a:rPr lang="en-US" dirty="0" smtClean="0"/>
              <a:t>Focus on </a:t>
            </a:r>
            <a:r>
              <a:rPr lang="en-US" dirty="0" err="1" smtClean="0"/>
              <a:t>behaviour</a:t>
            </a:r>
            <a:r>
              <a:rPr lang="en-US" dirty="0" smtClean="0"/>
              <a:t> rather than hearts and minds</a:t>
            </a:r>
          </a:p>
          <a:p>
            <a:endParaRPr lang="en-US" dirty="0"/>
          </a:p>
        </p:txBody>
      </p:sp>
    </p:spTree>
    <p:extLst>
      <p:ext uri="{BB962C8B-B14F-4D97-AF65-F5344CB8AC3E}">
        <p14:creationId xmlns:p14="http://schemas.microsoft.com/office/powerpoint/2010/main" val="12480107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Human nature</a:t>
            </a:r>
            <a:endParaRPr lang="en-US" dirty="0">
              <a:solidFill>
                <a:srgbClr val="FFFF00"/>
              </a:solidFill>
            </a:endParaRPr>
          </a:p>
        </p:txBody>
      </p:sp>
      <p:sp>
        <p:nvSpPr>
          <p:cNvPr id="3" name="Content Placeholder 2"/>
          <p:cNvSpPr>
            <a:spLocks noGrp="1"/>
          </p:cNvSpPr>
          <p:nvPr>
            <p:ph idx="1"/>
          </p:nvPr>
        </p:nvSpPr>
        <p:spPr>
          <a:xfrm>
            <a:off x="304800" y="1463278"/>
            <a:ext cx="8610600" cy="3394472"/>
          </a:xfrm>
        </p:spPr>
        <p:txBody>
          <a:bodyPr/>
          <a:lstStyle/>
          <a:p>
            <a:pPr marL="0" indent="0">
              <a:buNone/>
            </a:pPr>
            <a:r>
              <a:rPr lang="en-US" dirty="0" smtClean="0"/>
              <a:t>“For from </a:t>
            </a:r>
            <a:r>
              <a:rPr lang="en-US" dirty="0"/>
              <a:t>within, out of the human heart, come evil ideas, sexual immorality, theft, murder, adultery, greed, evil, deceit, debauchery, envy, slander, pride, and folly. All these evils come from within and defile a person</a:t>
            </a:r>
            <a:r>
              <a:rPr lang="en-US" dirty="0" smtClean="0"/>
              <a:t>.” </a:t>
            </a:r>
            <a:r>
              <a:rPr lang="en-US" b="1" dirty="0" smtClean="0">
                <a:solidFill>
                  <a:srgbClr val="FF0000"/>
                </a:solidFill>
              </a:rPr>
              <a:t>Mark 7 v 21-23 NET</a:t>
            </a:r>
            <a:endParaRPr lang="en-US" b="1" dirty="0">
              <a:solidFill>
                <a:srgbClr val="FF0000"/>
              </a:solidFill>
            </a:endParaRPr>
          </a:p>
        </p:txBody>
      </p:sp>
    </p:spTree>
    <p:extLst>
      <p:ext uri="{BB962C8B-B14F-4D97-AF65-F5344CB8AC3E}">
        <p14:creationId xmlns:p14="http://schemas.microsoft.com/office/powerpoint/2010/main" val="9704955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451"/>
            <a:ext cx="8153400" cy="1005840"/>
          </a:xfrm>
        </p:spPr>
        <p:txBody>
          <a:bodyPr/>
          <a:lstStyle/>
          <a:p>
            <a:r>
              <a:rPr lang="en-US" dirty="0" smtClean="0">
                <a:solidFill>
                  <a:srgbClr val="FFFF00"/>
                </a:solidFill>
              </a:rPr>
              <a:t>Parable of Israel</a:t>
            </a:r>
            <a:endParaRPr lang="en-US" dirty="0">
              <a:solidFill>
                <a:srgbClr val="FFFF00"/>
              </a:solidFill>
            </a:endParaRPr>
          </a:p>
        </p:txBody>
      </p:sp>
      <p:sp>
        <p:nvSpPr>
          <p:cNvPr id="4" name="Content Placeholder 3"/>
          <p:cNvSpPr>
            <a:spLocks noGrp="1"/>
          </p:cNvSpPr>
          <p:nvPr>
            <p:ph sz="half" idx="1"/>
          </p:nvPr>
        </p:nvSpPr>
        <p:spPr>
          <a:xfrm>
            <a:off x="609600" y="1352550"/>
            <a:ext cx="3886200" cy="3268624"/>
          </a:xfrm>
        </p:spPr>
        <p:txBody>
          <a:bodyPr>
            <a:normAutofit fontScale="70000" lnSpcReduction="20000"/>
          </a:bodyPr>
          <a:lstStyle/>
          <a:p>
            <a:pPr marL="0" indent="0" algn="just">
              <a:buNone/>
            </a:pPr>
            <a:r>
              <a:rPr lang="en-US" dirty="0" smtClean="0"/>
              <a:t>“WHEN THE ISRAELITES WERE IN </a:t>
            </a:r>
            <a:r>
              <a:rPr lang="en-US" dirty="0" err="1" smtClean="0"/>
              <a:t>SHITTIM</a:t>
            </a:r>
            <a:r>
              <a:rPr lang="en-US" dirty="0" smtClean="0"/>
              <a:t>, </a:t>
            </a:r>
            <a:r>
              <a:rPr lang="en-US" i="1" dirty="0" smtClean="0"/>
              <a:t>(</a:t>
            </a:r>
            <a:r>
              <a:rPr lang="en-US" i="1" dirty="0"/>
              <a:t>t</a:t>
            </a:r>
            <a:r>
              <a:rPr lang="en-US" i="1" dirty="0" smtClean="0"/>
              <a:t>ranslator’s emphasis) </a:t>
            </a:r>
            <a:r>
              <a:rPr lang="en-US" dirty="0" smtClean="0"/>
              <a:t>the people </a:t>
            </a:r>
            <a:r>
              <a:rPr lang="en-US" dirty="0"/>
              <a:t> </a:t>
            </a:r>
            <a:r>
              <a:rPr lang="en-US" dirty="0" smtClean="0"/>
              <a:t>began to have intercourse with Moabite women, who invited them to the sacrifices of their gods; and they ate the sacrificial food and prostrated themselves before the gods of Moab. The Israelites joined in the worship of the Baal of </a:t>
            </a:r>
            <a:r>
              <a:rPr lang="en-US" dirty="0" err="1" smtClean="0"/>
              <a:t>Peor</a:t>
            </a:r>
            <a:r>
              <a:rPr lang="en-US" dirty="0" smtClean="0"/>
              <a:t> and the LORD was angry with them.” </a:t>
            </a:r>
            <a:r>
              <a:rPr lang="en-US" b="1" dirty="0" smtClean="0">
                <a:solidFill>
                  <a:srgbClr val="FF0000"/>
                </a:solidFill>
              </a:rPr>
              <a:t>Numbers 25 v 1-3 NEB</a:t>
            </a:r>
            <a:endParaRPr lang="en-US" b="1" dirty="0">
              <a:solidFill>
                <a:srgbClr val="FF0000"/>
              </a:solidFill>
            </a:endParaRPr>
          </a:p>
        </p:txBody>
      </p:sp>
      <p:pic>
        <p:nvPicPr>
          <p:cNvPr id="6" name="Content Placeholder 5"/>
          <p:cNvPicPr>
            <a:picLocks noGrp="1" noChangeAspect="1"/>
          </p:cNvPicPr>
          <p:nvPr>
            <p:ph sz="half" idx="2"/>
          </p:nvPr>
        </p:nvPicPr>
        <p:blipFill>
          <a:blip r:embed="rId2"/>
          <a:srcRect l="-26857" r="-26857"/>
          <a:stretch>
            <a:fillRect/>
          </a:stretch>
        </p:blipFill>
        <p:spPr>
          <a:xfrm rot="5400000">
            <a:off x="4245106" y="841244"/>
            <a:ext cx="5073387" cy="4267200"/>
          </a:xfrm>
        </p:spPr>
      </p:pic>
      <p:sp>
        <p:nvSpPr>
          <p:cNvPr id="7" name="Down Arrow 6"/>
          <p:cNvSpPr/>
          <p:nvPr/>
        </p:nvSpPr>
        <p:spPr>
          <a:xfrm rot="20640000" flipH="1">
            <a:off x="8078852" y="855564"/>
            <a:ext cx="205238" cy="593731"/>
          </a:xfrm>
          <a:prstGeom prst="downArrow">
            <a:avLst/>
          </a:prstGeom>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934200" y="590550"/>
            <a:ext cx="1110250" cy="461665"/>
          </a:xfrm>
          <a:prstGeom prst="rect">
            <a:avLst/>
          </a:prstGeom>
          <a:noFill/>
        </p:spPr>
        <p:txBody>
          <a:bodyPr wrap="none" rtlCol="0">
            <a:spAutoFit/>
          </a:bodyPr>
          <a:lstStyle/>
          <a:p>
            <a:r>
              <a:rPr lang="en-US" sz="2400" b="1" dirty="0" err="1" smtClean="0">
                <a:solidFill>
                  <a:srgbClr val="0000FF"/>
                </a:solidFill>
              </a:rPr>
              <a:t>Shittim</a:t>
            </a:r>
            <a:endParaRPr lang="en-US" sz="2400" b="1" dirty="0">
              <a:solidFill>
                <a:srgbClr val="0000FF"/>
              </a:solidFill>
            </a:endParaRPr>
          </a:p>
        </p:txBody>
      </p:sp>
    </p:spTree>
    <p:extLst>
      <p:ext uri="{BB962C8B-B14F-4D97-AF65-F5344CB8AC3E}">
        <p14:creationId xmlns:p14="http://schemas.microsoft.com/office/powerpoint/2010/main" val="3100872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FF00"/>
                </a:solidFill>
              </a:rPr>
              <a:t>An issue predicted by the Lord</a:t>
            </a:r>
            <a:endParaRPr lang="en-US" dirty="0">
              <a:solidFill>
                <a:srgbClr val="FFFF00"/>
              </a:solidFill>
            </a:endParaRPr>
          </a:p>
        </p:txBody>
      </p:sp>
      <p:sp>
        <p:nvSpPr>
          <p:cNvPr id="3" name="Content Placeholder 2"/>
          <p:cNvSpPr>
            <a:spLocks noGrp="1"/>
          </p:cNvSpPr>
          <p:nvPr>
            <p:ph sz="quarter" idx="13"/>
          </p:nvPr>
        </p:nvSpPr>
        <p:spPr/>
        <p:txBody>
          <a:bodyPr>
            <a:normAutofit fontScale="70000" lnSpcReduction="20000"/>
          </a:bodyPr>
          <a:lstStyle/>
          <a:p>
            <a:pPr marL="0" indent="0">
              <a:buNone/>
            </a:pPr>
            <a:r>
              <a:rPr lang="en-US" dirty="0" smtClean="0"/>
              <a:t>“And </a:t>
            </a:r>
            <a:r>
              <a:rPr lang="en-US" dirty="0"/>
              <a:t>because iniquity shall </a:t>
            </a:r>
            <a:r>
              <a:rPr lang="en-US" dirty="0" smtClean="0"/>
              <a:t>abound...” </a:t>
            </a:r>
            <a:r>
              <a:rPr lang="en-US" b="1" dirty="0" smtClean="0">
                <a:solidFill>
                  <a:srgbClr val="FF0000"/>
                </a:solidFill>
              </a:rPr>
              <a:t>Matthew 24 v 12</a:t>
            </a:r>
          </a:p>
          <a:p>
            <a:pPr marL="0" indent="0">
              <a:buNone/>
            </a:pPr>
            <a:endParaRPr lang="en-US" dirty="0" smtClean="0"/>
          </a:p>
          <a:p>
            <a:pPr marL="0" indent="0">
              <a:buNone/>
            </a:pPr>
            <a:r>
              <a:rPr lang="en-US" dirty="0"/>
              <a:t>“And as it was in the days of </a:t>
            </a:r>
            <a:r>
              <a:rPr lang="en-US" dirty="0" err="1"/>
              <a:t>Noe</a:t>
            </a:r>
            <a:r>
              <a:rPr lang="en-US" dirty="0"/>
              <a:t>, so shall it be also in the days of the Son of man. They did eat, they drank, they married wives, they were given in marriage, until the day that </a:t>
            </a:r>
            <a:r>
              <a:rPr lang="en-US" dirty="0" err="1"/>
              <a:t>Noe</a:t>
            </a:r>
            <a:r>
              <a:rPr lang="en-US" dirty="0"/>
              <a:t> entered into the ark, and the flood came, and destroyed them all. Likewise also as it was in the days of Lot; they did eat, they drank, they bought, they sold, they planted, they </a:t>
            </a:r>
            <a:r>
              <a:rPr lang="en-US" dirty="0" err="1"/>
              <a:t>builded</a:t>
            </a:r>
            <a:r>
              <a:rPr lang="en-US" dirty="0"/>
              <a:t>; But the same day that Lot went out of Sodom it rained fire and brimstone from heaven, and destroyed them all. Even thus shall it be in the day when the Son of man is revealed.” </a:t>
            </a:r>
            <a:r>
              <a:rPr lang="en-US" dirty="0" smtClean="0"/>
              <a:t>                     </a:t>
            </a:r>
            <a:r>
              <a:rPr lang="en-US" b="1" dirty="0" smtClean="0">
                <a:solidFill>
                  <a:srgbClr val="FF0000"/>
                </a:solidFill>
              </a:rPr>
              <a:t>Luke 17 v 26-30</a:t>
            </a:r>
            <a:endParaRPr lang="en-US" b="1" dirty="0">
              <a:solidFill>
                <a:srgbClr val="FF0000"/>
              </a:solidFill>
            </a:endParaRPr>
          </a:p>
        </p:txBody>
      </p:sp>
    </p:spTree>
    <p:extLst>
      <p:ext uri="{BB962C8B-B14F-4D97-AF65-F5344CB8AC3E}">
        <p14:creationId xmlns:p14="http://schemas.microsoft.com/office/powerpoint/2010/main" val="19460520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Calibri"/>
                <a:cs typeface="Calibri"/>
              </a:rPr>
              <a:t>The problem explored by Paul</a:t>
            </a:r>
            <a:endParaRPr lang="en-US" dirty="0">
              <a:solidFill>
                <a:srgbClr val="FFFF00"/>
              </a:solidFill>
              <a:latin typeface="Calibri"/>
              <a:cs typeface="Calibri"/>
            </a:endParaRPr>
          </a:p>
        </p:txBody>
      </p:sp>
      <p:sp>
        <p:nvSpPr>
          <p:cNvPr id="3" name="Content Placeholder 2"/>
          <p:cNvSpPr>
            <a:spLocks noGrp="1"/>
          </p:cNvSpPr>
          <p:nvPr>
            <p:ph sz="quarter" idx="13"/>
          </p:nvPr>
        </p:nvSpPr>
        <p:spPr/>
        <p:txBody>
          <a:bodyPr/>
          <a:lstStyle/>
          <a:p>
            <a:pPr marL="0" indent="0" algn="ctr">
              <a:buNone/>
            </a:pPr>
            <a:r>
              <a:rPr lang="en-US" sz="4800" b="1" dirty="0">
                <a:solidFill>
                  <a:srgbClr val="FF0000"/>
                </a:solidFill>
              </a:rPr>
              <a:t>2 Timothy 3 v 1-6</a:t>
            </a:r>
          </a:p>
          <a:p>
            <a:pPr marL="0" indent="0">
              <a:buNone/>
            </a:pPr>
            <a:r>
              <a:rPr lang="en-US" b="1" dirty="0">
                <a:solidFill>
                  <a:srgbClr val="FF0000"/>
                </a:solidFill>
              </a:rPr>
              <a:t>	</a:t>
            </a:r>
          </a:p>
          <a:p>
            <a:pPr marL="0" indent="0">
              <a:buNone/>
            </a:pPr>
            <a:r>
              <a:rPr lang="en-US" b="1" dirty="0"/>
              <a:t>The last days</a:t>
            </a:r>
          </a:p>
          <a:p>
            <a:pPr marL="0" indent="0">
              <a:buNone/>
            </a:pPr>
            <a:r>
              <a:rPr lang="en-US" b="1" dirty="0"/>
              <a:t>Perilous (difficult) times</a:t>
            </a:r>
          </a:p>
          <a:p>
            <a:pPr marL="0" indent="0">
              <a:buNone/>
            </a:pPr>
            <a:r>
              <a:rPr lang="en-US" b="1" dirty="0"/>
              <a:t>The ecclesia not the world </a:t>
            </a:r>
            <a:r>
              <a:rPr lang="en-US" b="1" dirty="0">
                <a:solidFill>
                  <a:srgbClr val="FF0000"/>
                </a:solidFill>
              </a:rPr>
              <a:t>(v 5)</a:t>
            </a:r>
          </a:p>
          <a:p>
            <a:endParaRPr lang="en-US" dirty="0"/>
          </a:p>
        </p:txBody>
      </p:sp>
    </p:spTree>
    <p:extLst>
      <p:ext uri="{BB962C8B-B14F-4D97-AF65-F5344CB8AC3E}">
        <p14:creationId xmlns:p14="http://schemas.microsoft.com/office/powerpoint/2010/main" val="38804250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382000" cy="1005840"/>
          </a:xfrm>
        </p:spPr>
        <p:txBody>
          <a:bodyPr>
            <a:noAutofit/>
          </a:bodyPr>
          <a:lstStyle/>
          <a:p>
            <a:r>
              <a:rPr lang="en-US" sz="3600" dirty="0"/>
              <a:t/>
            </a:r>
            <a:br>
              <a:rPr lang="en-US" sz="3600" dirty="0"/>
            </a:br>
            <a:r>
              <a:rPr lang="en-US" sz="3600" dirty="0" smtClean="0">
                <a:solidFill>
                  <a:srgbClr val="FFFF00"/>
                </a:solidFill>
              </a:rPr>
              <a:t>“</a:t>
            </a:r>
            <a:r>
              <a:rPr lang="en-US" sz="3600" b="1" dirty="0" smtClean="0">
                <a:solidFill>
                  <a:srgbClr val="FFFF00"/>
                </a:solidFill>
              </a:rPr>
              <a:t>Having </a:t>
            </a:r>
            <a:r>
              <a:rPr lang="en-US" sz="3600" b="1" dirty="0">
                <a:solidFill>
                  <a:srgbClr val="FFFF00"/>
                </a:solidFill>
              </a:rPr>
              <a:t>a form of godliness </a:t>
            </a:r>
            <a:br>
              <a:rPr lang="en-US" sz="3600" b="1" dirty="0">
                <a:solidFill>
                  <a:srgbClr val="FFFF00"/>
                </a:solidFill>
              </a:rPr>
            </a:br>
            <a:r>
              <a:rPr lang="en-US" sz="3600" b="1" dirty="0">
                <a:solidFill>
                  <a:srgbClr val="FFFF00"/>
                </a:solidFill>
              </a:rPr>
              <a:t>but denying the power </a:t>
            </a:r>
            <a:r>
              <a:rPr lang="en-US" sz="3600" b="1" dirty="0" smtClean="0">
                <a:solidFill>
                  <a:srgbClr val="FFFF00"/>
                </a:solidFill>
              </a:rPr>
              <a:t>thereof”</a:t>
            </a:r>
            <a:endParaRPr lang="en-US" sz="3600" dirty="0">
              <a:solidFill>
                <a:srgbClr val="FFFF00"/>
              </a:solidFill>
            </a:endParaRPr>
          </a:p>
        </p:txBody>
      </p:sp>
      <p:sp>
        <p:nvSpPr>
          <p:cNvPr id="3" name="Content Placeholder 2"/>
          <p:cNvSpPr>
            <a:spLocks noGrp="1"/>
          </p:cNvSpPr>
          <p:nvPr>
            <p:ph sz="quarter" idx="13"/>
          </p:nvPr>
        </p:nvSpPr>
        <p:spPr>
          <a:xfrm>
            <a:off x="381000" y="1352550"/>
            <a:ext cx="8382000" cy="3276600"/>
          </a:xfrm>
        </p:spPr>
        <p:txBody>
          <a:bodyPr>
            <a:normAutofit/>
          </a:bodyPr>
          <a:lstStyle/>
          <a:p>
            <a:pPr marL="0" indent="0" algn="ctr">
              <a:buNone/>
            </a:pPr>
            <a:r>
              <a:rPr lang="en-US" sz="5400" b="1" dirty="0" smtClean="0"/>
              <a:t> </a:t>
            </a:r>
            <a:r>
              <a:rPr lang="en-US" dirty="0" smtClean="0">
                <a:solidFill>
                  <a:schemeClr val="bg2">
                    <a:lumMod val="40000"/>
                    <a:lumOff val="60000"/>
                  </a:schemeClr>
                </a:solidFill>
              </a:rPr>
              <a:t>‘</a:t>
            </a:r>
            <a:r>
              <a:rPr lang="en-US" dirty="0">
                <a:solidFill>
                  <a:schemeClr val="bg2">
                    <a:lumMod val="40000"/>
                    <a:lumOff val="60000"/>
                  </a:schemeClr>
                </a:solidFill>
              </a:rPr>
              <a:t>They look holy but reject the ability [</a:t>
            </a:r>
            <a:r>
              <a:rPr lang="en-US" dirty="0" smtClean="0">
                <a:solidFill>
                  <a:schemeClr val="bg2">
                    <a:lumMod val="40000"/>
                    <a:lumOff val="60000"/>
                  </a:schemeClr>
                </a:solidFill>
              </a:rPr>
              <a:t>of God</a:t>
            </a:r>
            <a:r>
              <a:rPr lang="en-US" sz="2800" dirty="0">
                <a:solidFill>
                  <a:schemeClr val="bg2">
                    <a:lumMod val="40000"/>
                    <a:lumOff val="60000"/>
                  </a:schemeClr>
                </a:solidFill>
              </a:rPr>
              <a:t/>
            </a:r>
            <a:br>
              <a:rPr lang="en-US" sz="2800" dirty="0">
                <a:solidFill>
                  <a:schemeClr val="bg2">
                    <a:lumMod val="40000"/>
                    <a:lumOff val="60000"/>
                  </a:schemeClr>
                </a:solidFill>
              </a:rPr>
            </a:br>
            <a:r>
              <a:rPr lang="en-US" dirty="0" smtClean="0">
                <a:solidFill>
                  <a:schemeClr val="bg2">
                    <a:lumMod val="40000"/>
                    <a:lumOff val="60000"/>
                  </a:schemeClr>
                </a:solidFill>
              </a:rPr>
              <a:t>to </a:t>
            </a:r>
            <a:r>
              <a:rPr lang="en-US" dirty="0">
                <a:solidFill>
                  <a:schemeClr val="bg2">
                    <a:lumMod val="40000"/>
                    <a:lumOff val="60000"/>
                  </a:schemeClr>
                </a:solidFill>
              </a:rPr>
              <a:t>change </a:t>
            </a:r>
            <a:r>
              <a:rPr lang="en-US" dirty="0" smtClean="0">
                <a:solidFill>
                  <a:schemeClr val="bg2">
                    <a:lumMod val="40000"/>
                    <a:lumOff val="60000"/>
                  </a:schemeClr>
                </a:solidFill>
              </a:rPr>
              <a:t>us]’</a:t>
            </a:r>
          </a:p>
          <a:p>
            <a:pPr marL="0" indent="0" algn="ctr">
              <a:buNone/>
            </a:pPr>
            <a:endParaRPr lang="en-US" b="1" dirty="0" smtClean="0">
              <a:solidFill>
                <a:schemeClr val="bg2">
                  <a:lumMod val="40000"/>
                  <a:lumOff val="60000"/>
                </a:schemeClr>
              </a:solidFill>
            </a:endParaRPr>
          </a:p>
          <a:p>
            <a:pPr marL="0" indent="0" algn="ctr">
              <a:buNone/>
            </a:pPr>
            <a:r>
              <a:rPr lang="en-US" sz="3200" dirty="0">
                <a:solidFill>
                  <a:srgbClr val="37C310"/>
                </a:solidFill>
              </a:rPr>
              <a:t>I</a:t>
            </a:r>
            <a:r>
              <a:rPr lang="en-US" sz="3200" dirty="0" smtClean="0">
                <a:solidFill>
                  <a:srgbClr val="37C310"/>
                </a:solidFill>
              </a:rPr>
              <a:t>t is all about rules (legalism) and appearances (hypocrisy) and not about hearts and minds</a:t>
            </a:r>
            <a:endParaRPr lang="en-US" sz="3200" dirty="0">
              <a:solidFill>
                <a:srgbClr val="37C310"/>
              </a:solidFill>
            </a:endParaRPr>
          </a:p>
        </p:txBody>
      </p:sp>
    </p:spTree>
    <p:extLst>
      <p:ext uri="{BB962C8B-B14F-4D97-AF65-F5344CB8AC3E}">
        <p14:creationId xmlns:p14="http://schemas.microsoft.com/office/powerpoint/2010/main" val="37372390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Lack of regular spiritual input</a:t>
            </a:r>
            <a:endParaRPr lang="en-US" dirty="0">
              <a:solidFill>
                <a:srgbClr val="FFFF00"/>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00650"/>
          </a:xfrm>
          <a:prstGeom prst="rect">
            <a:avLst/>
          </a:prstGeom>
          <a:noFill/>
          <a:ln>
            <a:noFill/>
          </a:ln>
        </p:spPr>
      </p:pic>
      <p:sp>
        <p:nvSpPr>
          <p:cNvPr id="3" name="Content Placeholder 2"/>
          <p:cNvSpPr>
            <a:spLocks noGrp="1"/>
          </p:cNvSpPr>
          <p:nvPr>
            <p:ph sz="quarter" idx="13"/>
          </p:nvPr>
        </p:nvSpPr>
        <p:spPr>
          <a:xfrm>
            <a:off x="152400" y="1733550"/>
            <a:ext cx="8153400" cy="3276600"/>
          </a:xfrm>
        </p:spPr>
        <p:txBody>
          <a:bodyPr>
            <a:normAutofit/>
          </a:bodyPr>
          <a:lstStyle/>
          <a:p>
            <a:r>
              <a:rPr lang="en-US" dirty="0">
                <a:solidFill>
                  <a:srgbClr val="000000"/>
                </a:solidFill>
              </a:rPr>
              <a:t>Personal spiritual devotion</a:t>
            </a:r>
          </a:p>
          <a:p>
            <a:r>
              <a:rPr lang="en-US" sz="3200" dirty="0" smtClean="0">
                <a:solidFill>
                  <a:schemeClr val="bg1"/>
                </a:solidFill>
              </a:rPr>
              <a:t>Family Bible based activities</a:t>
            </a:r>
            <a:endParaRPr lang="en-US" sz="3200" dirty="0" smtClean="0"/>
          </a:p>
          <a:p>
            <a:r>
              <a:rPr lang="en-US" sz="3200" dirty="0" smtClean="0">
                <a:solidFill>
                  <a:srgbClr val="000000"/>
                </a:solidFill>
              </a:rPr>
              <a:t>Attendance at ecclesial meetings</a:t>
            </a:r>
          </a:p>
        </p:txBody>
      </p:sp>
      <p:sp>
        <p:nvSpPr>
          <p:cNvPr id="9" name="TextBox 8"/>
          <p:cNvSpPr txBox="1"/>
          <p:nvPr/>
        </p:nvSpPr>
        <p:spPr>
          <a:xfrm>
            <a:off x="2057400" y="57150"/>
            <a:ext cx="4800600" cy="646331"/>
          </a:xfrm>
          <a:prstGeom prst="rect">
            <a:avLst/>
          </a:prstGeom>
          <a:solidFill>
            <a:schemeClr val="bg1"/>
          </a:solidFill>
        </p:spPr>
        <p:txBody>
          <a:bodyPr wrap="square" rtlCol="0">
            <a:spAutoFit/>
          </a:bodyPr>
          <a:lstStyle/>
          <a:p>
            <a:pPr algn="ctr"/>
            <a:r>
              <a:rPr lang="en-US" sz="3600" dirty="0" smtClean="0"/>
              <a:t>God </a:t>
            </a:r>
            <a:r>
              <a:rPr lang="en-US" sz="3600" dirty="0" err="1" smtClean="0"/>
              <a:t>centred</a:t>
            </a:r>
            <a:r>
              <a:rPr lang="en-US" sz="3600" dirty="0" smtClean="0"/>
              <a:t> activities</a:t>
            </a:r>
            <a:endParaRPr lang="en-US" sz="3600" dirty="0"/>
          </a:p>
        </p:txBody>
      </p:sp>
    </p:spTree>
    <p:extLst>
      <p:ext uri="{BB962C8B-B14F-4D97-AF65-F5344CB8AC3E}">
        <p14:creationId xmlns:p14="http://schemas.microsoft.com/office/powerpoint/2010/main" val="37546811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Focus on exposition not life</a:t>
            </a:r>
            <a:endParaRPr lang="en-US" dirty="0">
              <a:solidFill>
                <a:srgbClr val="FFFF00"/>
              </a:solidFill>
            </a:endParaRPr>
          </a:p>
        </p:txBody>
      </p:sp>
      <p:sp>
        <p:nvSpPr>
          <p:cNvPr id="3" name="Content Placeholder 2"/>
          <p:cNvSpPr>
            <a:spLocks noGrp="1"/>
          </p:cNvSpPr>
          <p:nvPr>
            <p:ph sz="quarter" idx="13"/>
          </p:nvPr>
        </p:nvSpPr>
        <p:spPr>
          <a:xfrm>
            <a:off x="609600" y="1123950"/>
            <a:ext cx="8153400" cy="3276600"/>
          </a:xfrm>
        </p:spPr>
        <p:txBody>
          <a:bodyPr/>
          <a:lstStyle/>
          <a:p>
            <a:pPr marL="0" indent="0">
              <a:buNone/>
            </a:pPr>
            <a:endParaRPr lang="en-US" sz="2000" dirty="0" smtClean="0"/>
          </a:p>
          <a:p>
            <a:pPr marL="0" indent="0">
              <a:buNone/>
            </a:pPr>
            <a:r>
              <a:rPr lang="en-US" dirty="0" smtClean="0"/>
              <a:t>A knowledge of the intricacies of scripture tends only to pride, self-righteousness and indifference </a:t>
            </a:r>
            <a:r>
              <a:rPr lang="en-US" b="1" u="sng" dirty="0" smtClean="0">
                <a:solidFill>
                  <a:srgbClr val="FF0000"/>
                </a:solidFill>
              </a:rPr>
              <a:t>UNLESS</a:t>
            </a:r>
            <a:r>
              <a:rPr lang="en-US" dirty="0" smtClean="0"/>
              <a:t> we take positive steps in love to learn and apply practical lessons for daily life from each area of study.</a:t>
            </a:r>
            <a:endParaRPr lang="en-US" dirty="0"/>
          </a:p>
        </p:txBody>
      </p:sp>
      <p:sp>
        <p:nvSpPr>
          <p:cNvPr id="4" name="TextBox 3"/>
          <p:cNvSpPr txBox="1"/>
          <p:nvPr/>
        </p:nvSpPr>
        <p:spPr>
          <a:xfrm>
            <a:off x="457200" y="4681835"/>
            <a:ext cx="8340745" cy="461665"/>
          </a:xfrm>
          <a:prstGeom prst="rect">
            <a:avLst/>
          </a:prstGeom>
          <a:noFill/>
        </p:spPr>
        <p:txBody>
          <a:bodyPr wrap="none" rtlCol="0">
            <a:spAutoFit/>
          </a:bodyPr>
          <a:lstStyle/>
          <a:p>
            <a:r>
              <a:rPr lang="en-US" sz="2400" dirty="0" smtClean="0">
                <a:solidFill>
                  <a:schemeClr val="bg2">
                    <a:lumMod val="40000"/>
                    <a:lumOff val="60000"/>
                  </a:schemeClr>
                </a:solidFill>
              </a:rPr>
              <a:t>“Knowledge </a:t>
            </a:r>
            <a:r>
              <a:rPr lang="en-US" sz="2400" dirty="0">
                <a:solidFill>
                  <a:schemeClr val="bg2">
                    <a:lumMod val="40000"/>
                    <a:lumOff val="60000"/>
                  </a:schemeClr>
                </a:solidFill>
              </a:rPr>
              <a:t>puffs up, but love builds up</a:t>
            </a:r>
            <a:r>
              <a:rPr lang="en-US" sz="2400" dirty="0" smtClean="0">
                <a:solidFill>
                  <a:schemeClr val="bg2">
                    <a:lumMod val="40000"/>
                    <a:lumOff val="60000"/>
                  </a:schemeClr>
                </a:solidFill>
              </a:rPr>
              <a:t>.” </a:t>
            </a:r>
            <a:r>
              <a:rPr lang="en-US" sz="2400" dirty="0" smtClean="0">
                <a:solidFill>
                  <a:srgbClr val="FF0000"/>
                </a:solidFill>
              </a:rPr>
              <a:t>1 Corinthians 8 v 1 NET</a:t>
            </a:r>
            <a:endParaRPr lang="en-US" sz="2400" dirty="0">
              <a:solidFill>
                <a:srgbClr val="FF0000"/>
              </a:solidFill>
            </a:endParaRPr>
          </a:p>
        </p:txBody>
      </p:sp>
    </p:spTree>
    <p:extLst>
      <p:ext uri="{BB962C8B-B14F-4D97-AF65-F5344CB8AC3E}">
        <p14:creationId xmlns:p14="http://schemas.microsoft.com/office/powerpoint/2010/main" val="9282583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FF00"/>
                </a:solidFill>
              </a:rPr>
              <a:t>Reluctance of parents/</a:t>
            </a:r>
            <a:r>
              <a:rPr lang="en-US" dirty="0" err="1" smtClean="0">
                <a:solidFill>
                  <a:srgbClr val="FFFF00"/>
                </a:solidFill>
              </a:rPr>
              <a:t>ecclesias</a:t>
            </a:r>
            <a:r>
              <a:rPr lang="en-US" dirty="0" smtClean="0">
                <a:solidFill>
                  <a:srgbClr val="FFFF00"/>
                </a:solidFill>
              </a:rPr>
              <a:t>             to address the issues</a:t>
            </a:r>
            <a:endParaRPr lang="en-US" dirty="0">
              <a:solidFill>
                <a:srgbClr val="FFFF00"/>
              </a:solidFill>
            </a:endParaRPr>
          </a:p>
        </p:txBody>
      </p:sp>
      <p:sp>
        <p:nvSpPr>
          <p:cNvPr id="3" name="Content Placeholder 2"/>
          <p:cNvSpPr>
            <a:spLocks noGrp="1"/>
          </p:cNvSpPr>
          <p:nvPr>
            <p:ph sz="quarter" idx="13"/>
          </p:nvPr>
        </p:nvSpPr>
        <p:spPr/>
        <p:txBody>
          <a:bodyPr>
            <a:normAutofit fontScale="92500" lnSpcReduction="20000"/>
          </a:bodyPr>
          <a:lstStyle/>
          <a:p>
            <a:r>
              <a:rPr lang="en-AU" dirty="0" smtClean="0"/>
              <a:t>We don’t have the skills to handle it well</a:t>
            </a:r>
            <a:r>
              <a:rPr lang="mr-IN" dirty="0" smtClean="0"/>
              <a:t>…</a:t>
            </a:r>
            <a:r>
              <a:rPr lang="en-AU" dirty="0" smtClean="0"/>
              <a:t>          </a:t>
            </a:r>
            <a:r>
              <a:rPr lang="en-AU" b="1" dirty="0" smtClean="0">
                <a:solidFill>
                  <a:srgbClr val="37C310"/>
                </a:solidFill>
              </a:rPr>
              <a:t>so we don</a:t>
            </a:r>
            <a:r>
              <a:rPr lang="mr-IN" b="1" dirty="0" smtClean="0">
                <a:solidFill>
                  <a:srgbClr val="37C310"/>
                </a:solidFill>
              </a:rPr>
              <a:t>’</a:t>
            </a:r>
            <a:r>
              <a:rPr lang="en-AU" b="1" dirty="0" smtClean="0">
                <a:solidFill>
                  <a:srgbClr val="37C310"/>
                </a:solidFill>
              </a:rPr>
              <a:t>t </a:t>
            </a:r>
          </a:p>
          <a:p>
            <a:r>
              <a:rPr lang="en-AU" dirty="0" smtClean="0"/>
              <a:t>It is indelicate and </a:t>
            </a:r>
            <a:r>
              <a:rPr lang="en-AU" dirty="0" err="1" smtClean="0"/>
              <a:t>embarassing</a:t>
            </a:r>
            <a:r>
              <a:rPr lang="mr-IN" b="1" dirty="0" smtClean="0">
                <a:solidFill>
                  <a:srgbClr val="FFFFFF"/>
                </a:solidFill>
              </a:rPr>
              <a:t>…</a:t>
            </a:r>
            <a:r>
              <a:rPr lang="en-AU" b="1" dirty="0" smtClean="0">
                <a:solidFill>
                  <a:srgbClr val="37C310"/>
                </a:solidFill>
              </a:rPr>
              <a:t> so we avoid it</a:t>
            </a:r>
          </a:p>
          <a:p>
            <a:r>
              <a:rPr lang="en-US" dirty="0"/>
              <a:t>Scripture deals with immorality and sexuality quite explicitly</a:t>
            </a:r>
            <a:r>
              <a:rPr lang="mr-IN" dirty="0"/>
              <a:t>…</a:t>
            </a:r>
            <a:r>
              <a:rPr lang="en-AU" dirty="0"/>
              <a:t> and </a:t>
            </a:r>
            <a:r>
              <a:rPr lang="en-AU" b="1" dirty="0">
                <a:solidFill>
                  <a:srgbClr val="37C310"/>
                </a:solidFill>
              </a:rPr>
              <a:t>we often skip </a:t>
            </a:r>
            <a:r>
              <a:rPr lang="en-AU" b="1" dirty="0" smtClean="0">
                <a:solidFill>
                  <a:srgbClr val="37C310"/>
                </a:solidFill>
              </a:rPr>
              <a:t>it.</a:t>
            </a:r>
            <a:r>
              <a:rPr lang="en-AU" dirty="0" smtClean="0"/>
              <a:t> </a:t>
            </a:r>
          </a:p>
          <a:p>
            <a:endParaRPr lang="en-AU" dirty="0" smtClean="0"/>
          </a:p>
          <a:p>
            <a:pPr marL="0" indent="0" algn="ctr">
              <a:buNone/>
            </a:pPr>
            <a:r>
              <a:rPr lang="en-AU" sz="2000" b="1" i="1" dirty="0" smtClean="0">
                <a:solidFill>
                  <a:schemeClr val="bg2">
                    <a:lumMod val="60000"/>
                    <a:lumOff val="40000"/>
                  </a:schemeClr>
                </a:solidFill>
              </a:rPr>
              <a:t>“</a:t>
            </a:r>
            <a:r>
              <a:rPr lang="en-AU" sz="2000" b="1" i="1" dirty="0">
                <a:solidFill>
                  <a:schemeClr val="bg2">
                    <a:lumMod val="60000"/>
                    <a:lumOff val="40000"/>
                  </a:schemeClr>
                </a:solidFill>
              </a:rPr>
              <a:t>it is a shame even to speak of those things </a:t>
            </a:r>
            <a:endParaRPr lang="en-AU" sz="2000" b="1" i="1" dirty="0" smtClean="0">
              <a:solidFill>
                <a:schemeClr val="bg2">
                  <a:lumMod val="60000"/>
                  <a:lumOff val="40000"/>
                </a:schemeClr>
              </a:solidFill>
            </a:endParaRPr>
          </a:p>
          <a:p>
            <a:pPr marL="0" indent="0" algn="ctr">
              <a:buNone/>
            </a:pPr>
            <a:r>
              <a:rPr lang="en-AU" sz="2000" b="1" i="1" dirty="0" smtClean="0">
                <a:solidFill>
                  <a:schemeClr val="bg2">
                    <a:lumMod val="60000"/>
                    <a:lumOff val="40000"/>
                  </a:schemeClr>
                </a:solidFill>
              </a:rPr>
              <a:t>which </a:t>
            </a:r>
            <a:r>
              <a:rPr lang="en-AU" sz="2000" b="1" i="1" dirty="0">
                <a:solidFill>
                  <a:schemeClr val="bg2">
                    <a:lumMod val="60000"/>
                    <a:lumOff val="40000"/>
                  </a:schemeClr>
                </a:solidFill>
              </a:rPr>
              <a:t>are done of them in secret</a:t>
            </a:r>
            <a:r>
              <a:rPr lang="en-AU" sz="2000" b="1" i="1" dirty="0" smtClean="0">
                <a:solidFill>
                  <a:schemeClr val="bg2">
                    <a:lumMod val="60000"/>
                    <a:lumOff val="40000"/>
                  </a:schemeClr>
                </a:solidFill>
              </a:rPr>
              <a:t>.” </a:t>
            </a:r>
            <a:r>
              <a:rPr lang="en-AU" sz="2000" b="1" i="1" dirty="0" smtClean="0">
                <a:solidFill>
                  <a:srgbClr val="FF0000"/>
                </a:solidFill>
              </a:rPr>
              <a:t>(Ephesians 5 v 12)</a:t>
            </a:r>
            <a:endParaRPr lang="en-AU" sz="2000" b="1" i="1" dirty="0">
              <a:solidFill>
                <a:srgbClr val="FF0000"/>
              </a:solidFill>
            </a:endParaRPr>
          </a:p>
          <a:p>
            <a:endParaRPr lang="en-US" dirty="0"/>
          </a:p>
        </p:txBody>
      </p:sp>
    </p:spTree>
    <p:extLst>
      <p:ext uri="{BB962C8B-B14F-4D97-AF65-F5344CB8AC3E}">
        <p14:creationId xmlns:p14="http://schemas.microsoft.com/office/powerpoint/2010/main" val="1390179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Calibri"/>
                <a:cs typeface="Calibri"/>
              </a:rPr>
              <a:t>Rules don’t change hearts</a:t>
            </a:r>
            <a:br>
              <a:rPr lang="en-US" dirty="0" smtClean="0">
                <a:solidFill>
                  <a:srgbClr val="FFFF00"/>
                </a:solidFill>
                <a:latin typeface="Calibri"/>
                <a:cs typeface="Calibri"/>
              </a:rPr>
            </a:br>
            <a:r>
              <a:rPr lang="en-US" dirty="0" smtClean="0">
                <a:solidFill>
                  <a:srgbClr val="FFFF00"/>
                </a:solidFill>
                <a:latin typeface="Calibri"/>
                <a:cs typeface="Calibri"/>
              </a:rPr>
              <a:t>“for what the Law could not do</a:t>
            </a:r>
            <a:r>
              <a:rPr lang="mr-IN" dirty="0" smtClean="0">
                <a:solidFill>
                  <a:srgbClr val="FFFF00"/>
                </a:solidFill>
                <a:latin typeface="Calibri"/>
                <a:cs typeface="Calibri"/>
              </a:rPr>
              <a:t>…</a:t>
            </a:r>
            <a:r>
              <a:rPr lang="en-AU" dirty="0" smtClean="0">
                <a:solidFill>
                  <a:srgbClr val="FFFF00"/>
                </a:solidFill>
                <a:latin typeface="Calibri"/>
                <a:cs typeface="Calibri"/>
              </a:rPr>
              <a:t>”</a:t>
            </a:r>
            <a:endParaRPr lang="en-US" dirty="0">
              <a:solidFill>
                <a:srgbClr val="FFFF00"/>
              </a:solidFill>
              <a:latin typeface="Calibri"/>
              <a:cs typeface="Calibri"/>
            </a:endParaRPr>
          </a:p>
        </p:txBody>
      </p:sp>
      <p:sp>
        <p:nvSpPr>
          <p:cNvPr id="3" name="Content Placeholder 2"/>
          <p:cNvSpPr>
            <a:spLocks noGrp="1"/>
          </p:cNvSpPr>
          <p:nvPr>
            <p:ph sz="quarter" idx="13"/>
          </p:nvPr>
        </p:nvSpPr>
        <p:spPr>
          <a:xfrm>
            <a:off x="609600" y="1352550"/>
            <a:ext cx="8153400" cy="3581400"/>
          </a:xfrm>
        </p:spPr>
        <p:txBody>
          <a:bodyPr>
            <a:noAutofit/>
          </a:bodyPr>
          <a:lstStyle/>
          <a:p>
            <a:r>
              <a:rPr lang="en-US" sz="2400" dirty="0"/>
              <a:t>Rules will not drive us to sin less</a:t>
            </a:r>
          </a:p>
          <a:p>
            <a:pPr lvl="1"/>
            <a:r>
              <a:rPr lang="en-US" sz="2400" dirty="0"/>
              <a:t>Perversely rules can inspire sin </a:t>
            </a:r>
            <a:r>
              <a:rPr lang="en-US" sz="2400" b="1" dirty="0">
                <a:solidFill>
                  <a:srgbClr val="FF0000"/>
                </a:solidFill>
              </a:rPr>
              <a:t>Romans 7 v 7-</a:t>
            </a:r>
            <a:r>
              <a:rPr lang="en-US" sz="2400" b="1" dirty="0" smtClean="0">
                <a:solidFill>
                  <a:srgbClr val="FF0000"/>
                </a:solidFill>
              </a:rPr>
              <a:t>11</a:t>
            </a:r>
          </a:p>
          <a:p>
            <a:pPr marL="365760" lvl="1" indent="0">
              <a:buNone/>
            </a:pPr>
            <a:endParaRPr lang="en-US" sz="2400" b="1" dirty="0">
              <a:solidFill>
                <a:srgbClr val="FF0000"/>
              </a:solidFill>
            </a:endParaRPr>
          </a:p>
          <a:p>
            <a:r>
              <a:rPr lang="en-US" sz="2400" dirty="0" smtClean="0"/>
              <a:t>An unchanged </a:t>
            </a:r>
            <a:r>
              <a:rPr lang="en-US" sz="2400" dirty="0"/>
              <a:t>heart is the source of sin </a:t>
            </a:r>
          </a:p>
          <a:p>
            <a:pPr lvl="1"/>
            <a:r>
              <a:rPr lang="en-US" sz="2400" dirty="0"/>
              <a:t>“For from within, out of the heart of men, proceed evil thoughts, adulteries, fornications</a:t>
            </a:r>
            <a:r>
              <a:rPr lang="mr-IN" sz="2400" dirty="0"/>
              <a:t>…</a:t>
            </a:r>
            <a:r>
              <a:rPr lang="en-AU" sz="2400" dirty="0"/>
              <a:t>” </a:t>
            </a:r>
            <a:r>
              <a:rPr lang="en-AU" sz="2400" b="1" dirty="0">
                <a:solidFill>
                  <a:srgbClr val="FF0000"/>
                </a:solidFill>
              </a:rPr>
              <a:t>Mark 7 v </a:t>
            </a:r>
            <a:r>
              <a:rPr lang="en-AU" sz="2400" b="1" dirty="0" smtClean="0">
                <a:solidFill>
                  <a:srgbClr val="FF0000"/>
                </a:solidFill>
              </a:rPr>
              <a:t>21</a:t>
            </a:r>
          </a:p>
          <a:p>
            <a:pPr marL="365760" lvl="1" indent="0">
              <a:buNone/>
            </a:pPr>
            <a:endParaRPr lang="en-AU" sz="2400" b="1" dirty="0" smtClean="0">
              <a:solidFill>
                <a:srgbClr val="FF0000"/>
              </a:solidFill>
            </a:endParaRPr>
          </a:p>
          <a:p>
            <a:pPr marL="365760" lvl="1" indent="0">
              <a:buNone/>
            </a:pPr>
            <a:endParaRPr lang="en-AU" sz="1100" dirty="0">
              <a:solidFill>
                <a:srgbClr val="FF0000"/>
              </a:solidFill>
            </a:endParaRPr>
          </a:p>
          <a:p>
            <a:endParaRPr lang="en-US" dirty="0"/>
          </a:p>
        </p:txBody>
      </p:sp>
      <p:sp>
        <p:nvSpPr>
          <p:cNvPr id="4" name="TextBox 3"/>
          <p:cNvSpPr txBox="1"/>
          <p:nvPr/>
        </p:nvSpPr>
        <p:spPr>
          <a:xfrm>
            <a:off x="417559" y="4171950"/>
            <a:ext cx="7944766" cy="954107"/>
          </a:xfrm>
          <a:prstGeom prst="rect">
            <a:avLst/>
          </a:prstGeom>
          <a:noFill/>
        </p:spPr>
        <p:txBody>
          <a:bodyPr wrap="none" rtlCol="0">
            <a:spAutoFit/>
          </a:bodyPr>
          <a:lstStyle/>
          <a:p>
            <a:pPr algn="ctr"/>
            <a:r>
              <a:rPr lang="en-US" sz="2800" b="1" dirty="0" smtClean="0">
                <a:solidFill>
                  <a:schemeClr val="bg2">
                    <a:lumMod val="60000"/>
                    <a:lumOff val="40000"/>
                  </a:schemeClr>
                </a:solidFill>
              </a:rPr>
              <a:t>“Chaperones don’t enforce morality, </a:t>
            </a:r>
          </a:p>
          <a:p>
            <a:pPr algn="ctr"/>
            <a:r>
              <a:rPr lang="en-US" sz="2800" b="1" dirty="0" smtClean="0">
                <a:solidFill>
                  <a:schemeClr val="bg2">
                    <a:lumMod val="60000"/>
                    <a:lumOff val="40000"/>
                  </a:schemeClr>
                </a:solidFill>
              </a:rPr>
              <a:t>they force immorality </a:t>
            </a:r>
            <a:r>
              <a:rPr lang="en-US" sz="2800" b="1" dirty="0">
                <a:solidFill>
                  <a:schemeClr val="bg2">
                    <a:lumMod val="60000"/>
                    <a:lumOff val="40000"/>
                  </a:schemeClr>
                </a:solidFill>
              </a:rPr>
              <a:t>t</a:t>
            </a:r>
            <a:r>
              <a:rPr lang="en-US" sz="2800" b="1" dirty="0" smtClean="0">
                <a:solidFill>
                  <a:schemeClr val="bg2">
                    <a:lumMod val="60000"/>
                    <a:lumOff val="40000"/>
                  </a:schemeClr>
                </a:solidFill>
              </a:rPr>
              <a:t>o be discreet”  </a:t>
            </a:r>
            <a:r>
              <a:rPr lang="en-US" sz="2800" b="1" i="1" dirty="0" smtClean="0">
                <a:solidFill>
                  <a:schemeClr val="bg2">
                    <a:lumMod val="60000"/>
                    <a:lumOff val="40000"/>
                  </a:schemeClr>
                </a:solidFill>
              </a:rPr>
              <a:t>Judith Martin</a:t>
            </a:r>
            <a:endParaRPr lang="en-US" sz="2800" b="1" i="1" dirty="0">
              <a:solidFill>
                <a:schemeClr val="bg2">
                  <a:lumMod val="60000"/>
                  <a:lumOff val="40000"/>
                </a:schemeClr>
              </a:solidFill>
            </a:endParaRPr>
          </a:p>
        </p:txBody>
      </p:sp>
    </p:spTree>
    <p:extLst>
      <p:ext uri="{BB962C8B-B14F-4D97-AF65-F5344CB8AC3E}">
        <p14:creationId xmlns:p14="http://schemas.microsoft.com/office/powerpoint/2010/main" val="1746875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183726" r="-183726"/>
          <a:stretch>
            <a:fillRect/>
          </a:stretch>
        </p:blipFill>
        <p:spPr bwMode="auto">
          <a:xfrm>
            <a:off x="-5029200" y="-19050"/>
            <a:ext cx="12725400" cy="5391150"/>
          </a:xfrm>
          <a:prstGeom prst="rect">
            <a:avLst/>
          </a:prstGeom>
          <a:noFill/>
          <a:ln>
            <a:noFill/>
          </a:ln>
        </p:spPr>
      </p:pic>
      <p:sp>
        <p:nvSpPr>
          <p:cNvPr id="5" name="Rectangle 4"/>
          <p:cNvSpPr/>
          <p:nvPr/>
        </p:nvSpPr>
        <p:spPr>
          <a:xfrm>
            <a:off x="2743200" y="666750"/>
            <a:ext cx="6324600" cy="3785652"/>
          </a:xfrm>
          <a:prstGeom prst="rect">
            <a:avLst/>
          </a:prstGeom>
          <a:noFill/>
        </p:spPr>
        <p:txBody>
          <a:bodyPr wrap="square" lIns="91440" tIns="45720" rIns="91440" bIns="45720">
            <a:spAutoFit/>
          </a:bodyPr>
          <a:lstStyle/>
          <a:p>
            <a:pPr algn="ctr"/>
            <a:r>
              <a:rPr lang="en-AU"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Properly kitted out to address a gathering of </a:t>
            </a:r>
            <a:r>
              <a:rPr lang="en-AU" sz="4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Christadelphians</a:t>
            </a:r>
            <a:endParaRPr lang="en-AU"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A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 the subject of </a:t>
            </a:r>
          </a:p>
          <a:p>
            <a:pPr algn="ctr"/>
            <a:r>
              <a:rPr lang="en-AU"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sexual immorality</a:t>
            </a:r>
            <a:endParaRPr lang="en-AU"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27957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
            <a:ext cx="8991600" cy="5086349"/>
          </a:xfrm>
          <a:prstGeom prst="rect">
            <a:avLst/>
          </a:prstGeom>
          <a:noFill/>
          <a:ln>
            <a:noFill/>
          </a:ln>
        </p:spPr>
      </p:pic>
      <p:sp>
        <p:nvSpPr>
          <p:cNvPr id="4" name="TextBox 3"/>
          <p:cNvSpPr txBox="1"/>
          <p:nvPr/>
        </p:nvSpPr>
        <p:spPr>
          <a:xfrm>
            <a:off x="533400" y="3638550"/>
            <a:ext cx="7757953" cy="120032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solidFill>
                  <a:srgbClr val="0000FF"/>
                </a:solidFill>
                <a:effectLst>
                  <a:outerShdw blurRad="76200" dist="50800" dir="5400000" algn="tl" rotWithShape="0">
                    <a:srgbClr val="000000">
                      <a:alpha val="65000"/>
                    </a:srgbClr>
                  </a:outerShdw>
                </a:effectLst>
              </a:rPr>
              <a:t>Divine Perspectives</a:t>
            </a:r>
            <a:endParaRPr lang="en-US" sz="7200" b="1" spc="50" dirty="0">
              <a:ln w="11430"/>
              <a:solidFill>
                <a:srgbClr val="0000FF"/>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198037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Seeing things from God’s perspective</a:t>
            </a:r>
            <a:endParaRPr lang="en-US" dirty="0">
              <a:solidFill>
                <a:srgbClr val="FFFF00"/>
              </a:solidFill>
            </a:endParaRPr>
          </a:p>
        </p:txBody>
      </p:sp>
      <p:sp>
        <p:nvSpPr>
          <p:cNvPr id="3" name="Content Placeholder 2"/>
          <p:cNvSpPr>
            <a:spLocks noGrp="1"/>
          </p:cNvSpPr>
          <p:nvPr>
            <p:ph sz="quarter" idx="13"/>
          </p:nvPr>
        </p:nvSpPr>
        <p:spPr>
          <a:xfrm>
            <a:off x="381000" y="1352550"/>
            <a:ext cx="8534400" cy="3276600"/>
          </a:xfrm>
        </p:spPr>
        <p:txBody>
          <a:bodyPr>
            <a:normAutofit fontScale="85000" lnSpcReduction="10000"/>
          </a:bodyPr>
          <a:lstStyle/>
          <a:p>
            <a:r>
              <a:rPr lang="en-US" dirty="0" smtClean="0">
                <a:solidFill>
                  <a:schemeClr val="bg2">
                    <a:lumMod val="60000"/>
                    <a:lumOff val="40000"/>
                  </a:schemeClr>
                </a:solidFill>
                <a:latin typeface="Calibri"/>
                <a:cs typeface="Calibri"/>
              </a:rPr>
              <a:t>Accepting God’s view as valid (trust)</a:t>
            </a:r>
          </a:p>
          <a:p>
            <a:r>
              <a:rPr lang="en-US" dirty="0" smtClean="0">
                <a:solidFill>
                  <a:schemeClr val="bg2">
                    <a:lumMod val="60000"/>
                    <a:lumOff val="40000"/>
                  </a:schemeClr>
                </a:solidFill>
                <a:latin typeface="Calibri"/>
                <a:cs typeface="Calibri"/>
              </a:rPr>
              <a:t>Rejecting our view as invalid (humility)</a:t>
            </a:r>
          </a:p>
          <a:p>
            <a:endParaRPr lang="en-US" dirty="0" smtClean="0">
              <a:latin typeface="Calibri"/>
              <a:cs typeface="Calibri"/>
            </a:endParaRPr>
          </a:p>
          <a:p>
            <a:pPr marL="0" indent="0">
              <a:buNone/>
            </a:pPr>
            <a:r>
              <a:rPr lang="en-US" dirty="0">
                <a:latin typeface="Calibri"/>
                <a:cs typeface="Calibri"/>
              </a:rPr>
              <a:t>“Trust in the </a:t>
            </a:r>
            <a:r>
              <a:rPr lang="en-US" dirty="0" smtClean="0">
                <a:latin typeface="Calibri"/>
                <a:cs typeface="Calibri"/>
              </a:rPr>
              <a:t>LORD </a:t>
            </a:r>
            <a:r>
              <a:rPr lang="en-US" dirty="0">
                <a:latin typeface="Calibri"/>
                <a:cs typeface="Calibri"/>
              </a:rPr>
              <a:t>with all thine heart</a:t>
            </a:r>
            <a:r>
              <a:rPr lang="en-US" dirty="0" smtClean="0">
                <a:latin typeface="Calibri"/>
                <a:cs typeface="Calibri"/>
              </a:rPr>
              <a:t>; and </a:t>
            </a:r>
            <a:r>
              <a:rPr lang="en-US" dirty="0">
                <a:latin typeface="Calibri"/>
                <a:cs typeface="Calibri"/>
              </a:rPr>
              <a:t>lean not unto thine own </a:t>
            </a:r>
            <a:r>
              <a:rPr lang="en-US" dirty="0" smtClean="0">
                <a:latin typeface="Calibri"/>
                <a:cs typeface="Calibri"/>
              </a:rPr>
              <a:t>understanding. In </a:t>
            </a:r>
            <a:r>
              <a:rPr lang="en-US" dirty="0">
                <a:latin typeface="Calibri"/>
                <a:cs typeface="Calibri"/>
              </a:rPr>
              <a:t>all thy ways acknowledge him</a:t>
            </a:r>
            <a:r>
              <a:rPr lang="en-US" dirty="0" smtClean="0">
                <a:latin typeface="Calibri"/>
                <a:cs typeface="Calibri"/>
              </a:rPr>
              <a:t>, and </a:t>
            </a:r>
            <a:r>
              <a:rPr lang="en-US" dirty="0">
                <a:latin typeface="Calibri"/>
                <a:cs typeface="Calibri"/>
              </a:rPr>
              <a:t>he shall direct thy </a:t>
            </a:r>
            <a:r>
              <a:rPr lang="en-US" dirty="0" smtClean="0">
                <a:latin typeface="Calibri"/>
                <a:cs typeface="Calibri"/>
              </a:rPr>
              <a:t>paths. Be </a:t>
            </a:r>
            <a:r>
              <a:rPr lang="en-US" dirty="0">
                <a:latin typeface="Calibri"/>
                <a:cs typeface="Calibri"/>
              </a:rPr>
              <a:t>not wise in thine own eyes</a:t>
            </a:r>
            <a:r>
              <a:rPr lang="en-US" dirty="0" smtClean="0">
                <a:latin typeface="Calibri"/>
                <a:cs typeface="Calibri"/>
              </a:rPr>
              <a:t>: fear </a:t>
            </a:r>
            <a:r>
              <a:rPr lang="en-US" dirty="0">
                <a:latin typeface="Calibri"/>
                <a:cs typeface="Calibri"/>
              </a:rPr>
              <a:t>the </a:t>
            </a:r>
            <a:r>
              <a:rPr lang="en-US" dirty="0" smtClean="0">
                <a:latin typeface="Calibri"/>
                <a:cs typeface="Calibri"/>
              </a:rPr>
              <a:t>LORD, </a:t>
            </a:r>
            <a:r>
              <a:rPr lang="en-US" dirty="0">
                <a:latin typeface="Calibri"/>
                <a:cs typeface="Calibri"/>
              </a:rPr>
              <a:t>and depart from evil</a:t>
            </a:r>
            <a:r>
              <a:rPr lang="en-US" dirty="0" smtClean="0">
                <a:latin typeface="Calibri"/>
                <a:cs typeface="Calibri"/>
              </a:rPr>
              <a:t>.” </a:t>
            </a:r>
            <a:r>
              <a:rPr lang="en-US" b="1" dirty="0" smtClean="0">
                <a:solidFill>
                  <a:srgbClr val="FF0000"/>
                </a:solidFill>
                <a:latin typeface="Calibri"/>
                <a:cs typeface="Calibri"/>
              </a:rPr>
              <a:t>Proverbs 3 v 5-7</a:t>
            </a:r>
            <a:endParaRPr lang="en-US" b="1" dirty="0">
              <a:solidFill>
                <a:srgbClr val="FF0000"/>
              </a:solidFill>
              <a:latin typeface="Calibri"/>
              <a:cs typeface="Calibri"/>
            </a:endParaRPr>
          </a:p>
        </p:txBody>
      </p:sp>
    </p:spTree>
    <p:extLst>
      <p:ext uri="{BB962C8B-B14F-4D97-AF65-F5344CB8AC3E}">
        <p14:creationId xmlns:p14="http://schemas.microsoft.com/office/powerpoint/2010/main" val="27689263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361950"/>
            <a:ext cx="8153400" cy="4267200"/>
          </a:xfrm>
        </p:spPr>
        <p:txBody>
          <a:bodyPr>
            <a:normAutofit fontScale="85000" lnSpcReduction="20000"/>
          </a:bodyPr>
          <a:lstStyle/>
          <a:p>
            <a:pPr marL="0" indent="0" algn="ctr">
              <a:buNone/>
            </a:pPr>
            <a:r>
              <a:rPr lang="en-US" sz="8800" dirty="0" smtClean="0"/>
              <a:t>Wrong is Wrong </a:t>
            </a:r>
          </a:p>
          <a:p>
            <a:pPr marL="0" indent="0" algn="ctr">
              <a:buNone/>
            </a:pPr>
            <a:r>
              <a:rPr lang="en-US" sz="4800" dirty="0" smtClean="0"/>
              <a:t>even if everybody is doing it</a:t>
            </a:r>
          </a:p>
          <a:p>
            <a:pPr marL="0" indent="0" algn="ctr">
              <a:buNone/>
            </a:pPr>
            <a:r>
              <a:rPr lang="en-US" sz="5200" i="1" dirty="0"/>
              <a:t>a</a:t>
            </a:r>
            <a:r>
              <a:rPr lang="en-US" sz="5200" i="1" dirty="0" smtClean="0"/>
              <a:t>nd</a:t>
            </a:r>
          </a:p>
          <a:p>
            <a:pPr marL="0" indent="0" algn="ctr">
              <a:buNone/>
            </a:pPr>
            <a:r>
              <a:rPr lang="en-US" sz="9500" dirty="0" smtClean="0"/>
              <a:t>Right is Right </a:t>
            </a:r>
          </a:p>
          <a:p>
            <a:pPr marL="0" indent="0" algn="ctr">
              <a:buNone/>
            </a:pPr>
            <a:r>
              <a:rPr lang="en-US" sz="4800" dirty="0" smtClean="0"/>
              <a:t>even if nobody is doing it</a:t>
            </a:r>
            <a:endParaRPr lang="en-US" sz="4800" dirty="0"/>
          </a:p>
        </p:txBody>
      </p:sp>
    </p:spTree>
    <p:extLst>
      <p:ext uri="{BB962C8B-B14F-4D97-AF65-F5344CB8AC3E}">
        <p14:creationId xmlns:p14="http://schemas.microsoft.com/office/powerpoint/2010/main" val="22721876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rgbClr val="FFFF00"/>
                </a:solidFill>
              </a:rPr>
              <a:t>Divine perspectives on</a:t>
            </a:r>
            <a:r>
              <a:rPr lang="mr-IN" sz="6000" dirty="0" smtClean="0">
                <a:solidFill>
                  <a:srgbClr val="FFFF00"/>
                </a:solidFill>
              </a:rPr>
              <a:t>…</a:t>
            </a:r>
            <a:endParaRPr lang="en-US" sz="6000" dirty="0">
              <a:solidFill>
                <a:srgbClr val="FFFF00"/>
              </a:solidFill>
            </a:endParaRPr>
          </a:p>
        </p:txBody>
      </p:sp>
      <p:sp>
        <p:nvSpPr>
          <p:cNvPr id="3" name="Content Placeholder 2"/>
          <p:cNvSpPr>
            <a:spLocks noGrp="1"/>
          </p:cNvSpPr>
          <p:nvPr>
            <p:ph idx="1"/>
          </p:nvPr>
        </p:nvSpPr>
        <p:spPr/>
        <p:txBody>
          <a:bodyPr>
            <a:noAutofit/>
          </a:bodyPr>
          <a:lstStyle/>
          <a:p>
            <a:r>
              <a:rPr lang="en-US" sz="4000" b="1" dirty="0" smtClean="0">
                <a:solidFill>
                  <a:srgbClr val="558ED5"/>
                </a:solidFill>
              </a:rPr>
              <a:t>Morality</a:t>
            </a:r>
          </a:p>
          <a:p>
            <a:r>
              <a:rPr lang="en-US" sz="4000" b="1" dirty="0" smtClean="0">
                <a:solidFill>
                  <a:srgbClr val="558ED5"/>
                </a:solidFill>
              </a:rPr>
              <a:t>Sin</a:t>
            </a:r>
          </a:p>
          <a:p>
            <a:r>
              <a:rPr lang="en-US" sz="4000" b="1" dirty="0" smtClean="0">
                <a:solidFill>
                  <a:srgbClr val="558ED5"/>
                </a:solidFill>
              </a:rPr>
              <a:t>Consequences</a:t>
            </a:r>
            <a:endParaRPr lang="en-US" sz="4000" b="1" dirty="0">
              <a:solidFill>
                <a:srgbClr val="558ED5"/>
              </a:solidFill>
            </a:endParaRPr>
          </a:p>
          <a:p>
            <a:r>
              <a:rPr lang="en-US" sz="4000" b="1" dirty="0">
                <a:solidFill>
                  <a:srgbClr val="558ED5"/>
                </a:solidFill>
              </a:rPr>
              <a:t>C</a:t>
            </a:r>
            <a:r>
              <a:rPr lang="en-US" sz="4000" b="1" dirty="0" smtClean="0">
                <a:solidFill>
                  <a:srgbClr val="558ED5"/>
                </a:solidFill>
              </a:rPr>
              <a:t>are</a:t>
            </a:r>
          </a:p>
          <a:p>
            <a:r>
              <a:rPr lang="en-US" sz="4000" b="1" dirty="0" smtClean="0">
                <a:solidFill>
                  <a:srgbClr val="558ED5"/>
                </a:solidFill>
              </a:rPr>
              <a:t>Restoration</a:t>
            </a:r>
            <a:endParaRPr lang="en-US" sz="4000" b="1" dirty="0">
              <a:solidFill>
                <a:srgbClr val="558ED5"/>
              </a:solidFill>
            </a:endParaRPr>
          </a:p>
        </p:txBody>
      </p:sp>
    </p:spTree>
    <p:extLst>
      <p:ext uri="{BB962C8B-B14F-4D97-AF65-F5344CB8AC3E}">
        <p14:creationId xmlns:p14="http://schemas.microsoft.com/office/powerpoint/2010/main" val="6635851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Calibri"/>
                <a:cs typeface="Calibri"/>
              </a:rPr>
              <a:t>Who should define sin and morality?</a:t>
            </a:r>
            <a:endParaRPr lang="en-US" dirty="0">
              <a:solidFill>
                <a:srgbClr val="FFFF00"/>
              </a:solidFill>
              <a:latin typeface="Calibri"/>
              <a:cs typeface="Calibri"/>
            </a:endParaRPr>
          </a:p>
        </p:txBody>
      </p:sp>
      <p:sp>
        <p:nvSpPr>
          <p:cNvPr id="3" name="Content Placeholder 2"/>
          <p:cNvSpPr>
            <a:spLocks noGrp="1"/>
          </p:cNvSpPr>
          <p:nvPr>
            <p:ph sz="quarter" idx="13"/>
          </p:nvPr>
        </p:nvSpPr>
        <p:spPr/>
        <p:txBody>
          <a:bodyPr>
            <a:normAutofit fontScale="92500" lnSpcReduction="20000"/>
          </a:bodyPr>
          <a:lstStyle/>
          <a:p>
            <a:r>
              <a:rPr lang="en-US" dirty="0" smtClean="0">
                <a:latin typeface="Calibri"/>
                <a:cs typeface="Calibri"/>
              </a:rPr>
              <a:t>Human individuals?</a:t>
            </a:r>
          </a:p>
          <a:p>
            <a:endParaRPr lang="en-US" dirty="0" smtClean="0">
              <a:latin typeface="Calibri"/>
              <a:cs typeface="Calibri"/>
            </a:endParaRPr>
          </a:p>
          <a:p>
            <a:r>
              <a:rPr lang="en-US" dirty="0" smtClean="0">
                <a:latin typeface="Calibri"/>
                <a:cs typeface="Calibri"/>
              </a:rPr>
              <a:t>Collective human agencies?</a:t>
            </a:r>
          </a:p>
          <a:p>
            <a:endParaRPr lang="en-US" dirty="0" smtClean="0">
              <a:latin typeface="Calibri"/>
              <a:cs typeface="Calibri"/>
            </a:endParaRPr>
          </a:p>
          <a:p>
            <a:r>
              <a:rPr lang="en-US" dirty="0" smtClean="0">
                <a:latin typeface="Calibri"/>
                <a:cs typeface="Calibri"/>
              </a:rPr>
              <a:t>Majority human opinion?</a:t>
            </a:r>
          </a:p>
          <a:p>
            <a:endParaRPr lang="en-US" sz="1600" dirty="0" smtClean="0">
              <a:latin typeface="Calibri"/>
              <a:cs typeface="Calibri"/>
            </a:endParaRPr>
          </a:p>
          <a:p>
            <a:r>
              <a:rPr lang="en-US" sz="4300" b="1" dirty="0" smtClean="0">
                <a:solidFill>
                  <a:srgbClr val="37C310"/>
                </a:solidFill>
                <a:latin typeface="Calibri"/>
                <a:cs typeface="Calibri"/>
              </a:rPr>
              <a:t>God</a:t>
            </a:r>
            <a:endParaRPr lang="en-US" sz="7100" b="1" dirty="0">
              <a:solidFill>
                <a:srgbClr val="37C310"/>
              </a:solidFill>
              <a:latin typeface="Calibri"/>
              <a:cs typeface="Calibri"/>
            </a:endParaRPr>
          </a:p>
        </p:txBody>
      </p:sp>
      <p:sp>
        <p:nvSpPr>
          <p:cNvPr id="4" name="Right Brace 3"/>
          <p:cNvSpPr/>
          <p:nvPr/>
        </p:nvSpPr>
        <p:spPr>
          <a:xfrm>
            <a:off x="5254752" y="1504950"/>
            <a:ext cx="307848" cy="2057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5410200" y="1454825"/>
            <a:ext cx="3733800" cy="2031325"/>
          </a:xfrm>
          <a:prstGeom prst="rect">
            <a:avLst/>
          </a:prstGeom>
          <a:noFill/>
        </p:spPr>
        <p:txBody>
          <a:bodyPr wrap="square" rtlCol="0">
            <a:spAutoFit/>
          </a:bodyPr>
          <a:lstStyle/>
          <a:p>
            <a:r>
              <a:rPr lang="en-US" dirty="0">
                <a:solidFill>
                  <a:schemeClr val="bg2">
                    <a:lumMod val="60000"/>
                    <a:lumOff val="40000"/>
                  </a:schemeClr>
                </a:solidFill>
                <a:latin typeface="Calibri"/>
                <a:cs typeface="Calibri"/>
              </a:rPr>
              <a:t>“The heart is deceitful above all things, and desperately wicked: who can know it</a:t>
            </a:r>
            <a:r>
              <a:rPr lang="en-US" dirty="0" smtClean="0">
                <a:solidFill>
                  <a:schemeClr val="bg2">
                    <a:lumMod val="60000"/>
                    <a:lumOff val="40000"/>
                  </a:schemeClr>
                </a:solidFill>
                <a:latin typeface="Calibri"/>
                <a:cs typeface="Calibri"/>
              </a:rPr>
              <a:t>?” </a:t>
            </a:r>
            <a:r>
              <a:rPr lang="en-US" b="1" dirty="0" smtClean="0">
                <a:solidFill>
                  <a:srgbClr val="FF0000"/>
                </a:solidFill>
                <a:latin typeface="Calibri"/>
                <a:cs typeface="Calibri"/>
              </a:rPr>
              <a:t>Jeremiah 17 v 9</a:t>
            </a:r>
          </a:p>
          <a:p>
            <a:endParaRPr lang="en-US" b="1" dirty="0" smtClean="0">
              <a:solidFill>
                <a:srgbClr val="FF0000"/>
              </a:solidFill>
              <a:latin typeface="Calibri"/>
              <a:cs typeface="Calibri"/>
            </a:endParaRPr>
          </a:p>
          <a:p>
            <a:r>
              <a:rPr lang="en-US" dirty="0" smtClean="0">
                <a:solidFill>
                  <a:srgbClr val="558ED5"/>
                </a:solidFill>
                <a:latin typeface="Calibri"/>
                <a:cs typeface="Calibri"/>
              </a:rPr>
              <a:t>“There </a:t>
            </a:r>
            <a:r>
              <a:rPr lang="en-US" dirty="0">
                <a:solidFill>
                  <a:srgbClr val="558ED5"/>
                </a:solidFill>
                <a:latin typeface="Calibri"/>
                <a:cs typeface="Calibri"/>
              </a:rPr>
              <a:t>is a way that </a:t>
            </a:r>
            <a:r>
              <a:rPr lang="en-US" dirty="0" err="1">
                <a:solidFill>
                  <a:srgbClr val="558ED5"/>
                </a:solidFill>
                <a:latin typeface="Calibri"/>
                <a:cs typeface="Calibri"/>
              </a:rPr>
              <a:t>seemeth</a:t>
            </a:r>
            <a:r>
              <a:rPr lang="en-US" dirty="0">
                <a:solidFill>
                  <a:srgbClr val="558ED5"/>
                </a:solidFill>
                <a:latin typeface="Calibri"/>
                <a:cs typeface="Calibri"/>
              </a:rPr>
              <a:t> right unto a man</a:t>
            </a:r>
            <a:r>
              <a:rPr lang="en-US" dirty="0" smtClean="0">
                <a:solidFill>
                  <a:srgbClr val="558ED5"/>
                </a:solidFill>
                <a:latin typeface="Calibri"/>
                <a:cs typeface="Calibri"/>
              </a:rPr>
              <a:t>, but </a:t>
            </a:r>
            <a:r>
              <a:rPr lang="en-US" dirty="0">
                <a:solidFill>
                  <a:srgbClr val="558ED5"/>
                </a:solidFill>
                <a:latin typeface="Calibri"/>
                <a:cs typeface="Calibri"/>
              </a:rPr>
              <a:t>the end thereof are the ways of </a:t>
            </a:r>
            <a:r>
              <a:rPr lang="en-US" dirty="0" smtClean="0">
                <a:solidFill>
                  <a:srgbClr val="558ED5"/>
                </a:solidFill>
                <a:latin typeface="Calibri"/>
                <a:cs typeface="Calibri"/>
              </a:rPr>
              <a:t>death.” </a:t>
            </a:r>
            <a:r>
              <a:rPr lang="en-US" b="1" dirty="0" smtClean="0">
                <a:solidFill>
                  <a:srgbClr val="FF0000"/>
                </a:solidFill>
                <a:latin typeface="Calibri"/>
                <a:cs typeface="Calibri"/>
              </a:rPr>
              <a:t>Proverbs 16 v 25</a:t>
            </a:r>
            <a:endParaRPr lang="en-US" b="1" dirty="0">
              <a:solidFill>
                <a:srgbClr val="FF0000"/>
              </a:solidFill>
              <a:latin typeface="Calibri"/>
              <a:cs typeface="Calibri"/>
            </a:endParaRPr>
          </a:p>
        </p:txBody>
      </p:sp>
    </p:spTree>
    <p:extLst>
      <p:ext uri="{BB962C8B-B14F-4D97-AF65-F5344CB8AC3E}">
        <p14:creationId xmlns:p14="http://schemas.microsoft.com/office/powerpoint/2010/main" val="3709010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God and righteousness</a:t>
            </a:r>
            <a:endParaRPr lang="en-US" dirty="0">
              <a:solidFill>
                <a:srgbClr val="FFFF00"/>
              </a:solidFill>
            </a:endParaRPr>
          </a:p>
        </p:txBody>
      </p:sp>
      <p:sp>
        <p:nvSpPr>
          <p:cNvPr id="3" name="Content Placeholder 2"/>
          <p:cNvSpPr>
            <a:spLocks noGrp="1"/>
          </p:cNvSpPr>
          <p:nvPr>
            <p:ph sz="quarter" idx="13"/>
          </p:nvPr>
        </p:nvSpPr>
        <p:spPr/>
        <p:txBody>
          <a:bodyPr>
            <a:normAutofit fontScale="85000" lnSpcReduction="10000"/>
          </a:bodyPr>
          <a:lstStyle/>
          <a:p>
            <a:pPr marL="0" indent="0">
              <a:buNone/>
            </a:pPr>
            <a:r>
              <a:rPr lang="en-US" dirty="0" smtClean="0"/>
              <a:t>It is not that God will always act rightly (though that of course is true) so much as that right is </a:t>
            </a:r>
            <a:r>
              <a:rPr lang="en-US" b="1" dirty="0" smtClean="0">
                <a:solidFill>
                  <a:srgbClr val="22C310"/>
                </a:solidFill>
              </a:rPr>
              <a:t>defined</a:t>
            </a:r>
            <a:r>
              <a:rPr lang="en-US" dirty="0" smtClean="0"/>
              <a:t> by God</a:t>
            </a:r>
          </a:p>
          <a:p>
            <a:pPr marL="0" indent="0">
              <a:buNone/>
            </a:pPr>
            <a:endParaRPr lang="en-US" dirty="0" smtClean="0"/>
          </a:p>
          <a:p>
            <a:pPr marL="0" indent="0">
              <a:buNone/>
            </a:pPr>
            <a:r>
              <a:rPr lang="en-US" dirty="0" smtClean="0">
                <a:solidFill>
                  <a:schemeClr val="bg2">
                    <a:lumMod val="60000"/>
                    <a:lumOff val="40000"/>
                  </a:schemeClr>
                </a:solidFill>
              </a:rPr>
              <a:t>“that </a:t>
            </a:r>
            <a:r>
              <a:rPr lang="en-US" dirty="0">
                <a:solidFill>
                  <a:schemeClr val="bg2">
                    <a:lumMod val="60000"/>
                    <a:lumOff val="40000"/>
                  </a:schemeClr>
                </a:solidFill>
              </a:rPr>
              <a:t>which is right and good in the sight of the </a:t>
            </a:r>
            <a:r>
              <a:rPr lang="en-US" dirty="0" smtClean="0">
                <a:solidFill>
                  <a:schemeClr val="bg2">
                    <a:lumMod val="60000"/>
                    <a:lumOff val="40000"/>
                  </a:schemeClr>
                </a:solidFill>
              </a:rPr>
              <a:t>LORD”</a:t>
            </a:r>
          </a:p>
          <a:p>
            <a:pPr marL="0" indent="0">
              <a:buNone/>
            </a:pPr>
            <a:r>
              <a:rPr lang="en-US" b="1" dirty="0" smtClean="0">
                <a:solidFill>
                  <a:srgbClr val="FF0000"/>
                </a:solidFill>
              </a:rPr>
              <a:t>Deuteronomy </a:t>
            </a:r>
            <a:r>
              <a:rPr lang="en-US" b="1" dirty="0" smtClean="0">
                <a:solidFill>
                  <a:srgbClr val="FF0000"/>
                </a:solidFill>
              </a:rPr>
              <a:t>5 x</a:t>
            </a:r>
            <a:endParaRPr lang="en-US" b="1" dirty="0" smtClean="0">
              <a:solidFill>
                <a:srgbClr val="FF0000"/>
              </a:solidFill>
            </a:endParaRPr>
          </a:p>
          <a:p>
            <a:pPr marL="0" indent="0">
              <a:buNone/>
            </a:pPr>
            <a:r>
              <a:rPr lang="en-US" dirty="0" smtClean="0"/>
              <a:t>+ nearly a dozen more in Kings and Chronicles</a:t>
            </a:r>
            <a:endParaRPr lang="en-US" dirty="0"/>
          </a:p>
        </p:txBody>
      </p:sp>
    </p:spTree>
    <p:extLst>
      <p:ext uri="{BB962C8B-B14F-4D97-AF65-F5344CB8AC3E}">
        <p14:creationId xmlns:p14="http://schemas.microsoft.com/office/powerpoint/2010/main" val="38350475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Why does God have rules?</a:t>
            </a:r>
            <a:endParaRPr lang="en-US" dirty="0">
              <a:solidFill>
                <a:srgbClr val="FFFF00"/>
              </a:solidFill>
            </a:endParaRPr>
          </a:p>
        </p:txBody>
      </p:sp>
      <p:sp>
        <p:nvSpPr>
          <p:cNvPr id="3" name="Content Placeholder 2"/>
          <p:cNvSpPr>
            <a:spLocks noGrp="1"/>
          </p:cNvSpPr>
          <p:nvPr>
            <p:ph sz="quarter" idx="13"/>
          </p:nvPr>
        </p:nvSpPr>
        <p:spPr>
          <a:xfrm>
            <a:off x="304800" y="1352550"/>
            <a:ext cx="8686800" cy="3276600"/>
          </a:xfrm>
        </p:spPr>
        <p:txBody>
          <a:bodyPr>
            <a:noAutofit/>
          </a:bodyPr>
          <a:lstStyle/>
          <a:p>
            <a:pPr marL="0" indent="0">
              <a:buNone/>
            </a:pPr>
            <a:r>
              <a:rPr lang="en-US" sz="1800" dirty="0" smtClean="0"/>
              <a:t>“If </a:t>
            </a:r>
            <a:r>
              <a:rPr lang="en-US" sz="1800" dirty="0"/>
              <a:t>thou wilt diligently hearken to the voice of the </a:t>
            </a:r>
            <a:r>
              <a:rPr lang="en-US" sz="1800" dirty="0" smtClean="0"/>
              <a:t>LORD </a:t>
            </a:r>
            <a:r>
              <a:rPr lang="en-US" sz="1800" dirty="0"/>
              <a:t>thy God, and wilt do that which is right in his sight, and wilt give ear to his commandments, and keep all his statutes, I will put none of these diseases upon thee, which I have brought upon the Egyptians: for I am the </a:t>
            </a:r>
            <a:r>
              <a:rPr lang="en-US" sz="1800" dirty="0" smtClean="0"/>
              <a:t>LORD </a:t>
            </a:r>
            <a:r>
              <a:rPr lang="en-US" sz="1800" dirty="0"/>
              <a:t>that </a:t>
            </a:r>
            <a:r>
              <a:rPr lang="en-US" sz="1800" dirty="0" err="1"/>
              <a:t>healeth</a:t>
            </a:r>
            <a:r>
              <a:rPr lang="en-US" sz="1800" dirty="0"/>
              <a:t> thee</a:t>
            </a:r>
            <a:r>
              <a:rPr lang="en-US" sz="1800" dirty="0" smtClean="0"/>
              <a:t>.” </a:t>
            </a:r>
            <a:r>
              <a:rPr lang="en-US" sz="1800" b="1" dirty="0" smtClean="0">
                <a:solidFill>
                  <a:srgbClr val="FF0000"/>
                </a:solidFill>
              </a:rPr>
              <a:t>Exodus 15 v 26</a:t>
            </a:r>
          </a:p>
          <a:p>
            <a:pPr marL="0" indent="0">
              <a:buNone/>
            </a:pPr>
            <a:endParaRPr lang="en-US" sz="1800" b="1" dirty="0" smtClean="0">
              <a:solidFill>
                <a:srgbClr val="FF0000"/>
              </a:solidFill>
            </a:endParaRPr>
          </a:p>
          <a:p>
            <a:pPr marL="0" indent="0">
              <a:buNone/>
            </a:pPr>
            <a:r>
              <a:rPr lang="en-US" sz="1800" dirty="0" smtClean="0"/>
              <a:t>“Honour </a:t>
            </a:r>
            <a:r>
              <a:rPr lang="en-US" sz="1800" dirty="0"/>
              <a:t>thy father and mother; (which is the first commandment with promise;) That it may be well with thee, and thou mayest live long on the earth</a:t>
            </a:r>
            <a:r>
              <a:rPr lang="en-US" sz="1800" dirty="0" smtClean="0"/>
              <a:t>.” </a:t>
            </a:r>
            <a:r>
              <a:rPr lang="en-US" sz="1800" b="1" dirty="0">
                <a:solidFill>
                  <a:srgbClr val="FF0000"/>
                </a:solidFill>
              </a:rPr>
              <a:t>Ephesians 6 v 2-3</a:t>
            </a:r>
          </a:p>
          <a:p>
            <a:pPr marL="0" indent="0">
              <a:buNone/>
            </a:pPr>
            <a:endParaRPr lang="en-US" sz="2400" b="1" dirty="0">
              <a:solidFill>
                <a:schemeClr val="bg2">
                  <a:lumMod val="60000"/>
                  <a:lumOff val="40000"/>
                </a:schemeClr>
              </a:solidFill>
            </a:endParaRPr>
          </a:p>
          <a:p>
            <a:pPr marL="0" indent="0">
              <a:buNone/>
            </a:pPr>
            <a:r>
              <a:rPr lang="en-US" sz="2400" b="1" dirty="0" smtClean="0">
                <a:solidFill>
                  <a:schemeClr val="bg2">
                    <a:lumMod val="60000"/>
                    <a:lumOff val="40000"/>
                  </a:schemeClr>
                </a:solidFill>
              </a:rPr>
              <a:t>The promise is mostly fulfilled in the observance (cause and effect)</a:t>
            </a:r>
          </a:p>
          <a:p>
            <a:pPr marL="0" indent="0">
              <a:buNone/>
            </a:pPr>
            <a:endParaRPr lang="en-US" b="1" dirty="0">
              <a:solidFill>
                <a:srgbClr val="FF0000"/>
              </a:solidFill>
            </a:endParaRPr>
          </a:p>
        </p:txBody>
      </p:sp>
    </p:spTree>
    <p:extLst>
      <p:ext uri="{BB962C8B-B14F-4D97-AF65-F5344CB8AC3E}">
        <p14:creationId xmlns:p14="http://schemas.microsoft.com/office/powerpoint/2010/main" val="6316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solidFill>
                  <a:srgbClr val="FFFF00"/>
                </a:solidFill>
                <a:latin typeface="Matura MT Script Capitals"/>
                <a:cs typeface="Matura MT Script Capitals"/>
              </a:rPr>
              <a:t>Sin</a:t>
            </a:r>
            <a:endParaRPr lang="en-US" sz="8800" dirty="0">
              <a:solidFill>
                <a:srgbClr val="FFFF00"/>
              </a:solidFill>
              <a:latin typeface="Matura MT Script Capitals"/>
              <a:cs typeface="Matura MT Script Capitals"/>
            </a:endParaRPr>
          </a:p>
        </p:txBody>
      </p:sp>
      <p:sp>
        <p:nvSpPr>
          <p:cNvPr id="3" name="Content Placeholder 2"/>
          <p:cNvSpPr>
            <a:spLocks noGrp="1"/>
          </p:cNvSpPr>
          <p:nvPr>
            <p:ph sz="quarter" idx="13"/>
          </p:nvPr>
        </p:nvSpPr>
        <p:spPr>
          <a:xfrm>
            <a:off x="609600" y="1733550"/>
            <a:ext cx="8153400" cy="3276600"/>
          </a:xfrm>
        </p:spPr>
        <p:txBody>
          <a:bodyPr/>
          <a:lstStyle/>
          <a:p>
            <a:r>
              <a:rPr lang="en-US" dirty="0">
                <a:latin typeface="Calibri"/>
                <a:cs typeface="Calibri"/>
              </a:rPr>
              <a:t>What is </a:t>
            </a:r>
            <a:r>
              <a:rPr lang="en-US" dirty="0" smtClean="0">
                <a:latin typeface="Calibri"/>
                <a:cs typeface="Calibri"/>
              </a:rPr>
              <a:t>it?</a:t>
            </a:r>
          </a:p>
          <a:p>
            <a:r>
              <a:rPr lang="en-US" dirty="0" smtClean="0">
                <a:latin typeface="Calibri"/>
                <a:cs typeface="Calibri"/>
              </a:rPr>
              <a:t>Why </a:t>
            </a:r>
            <a:r>
              <a:rPr lang="en-US" dirty="0">
                <a:latin typeface="Calibri"/>
                <a:cs typeface="Calibri"/>
              </a:rPr>
              <a:t>has God declared </a:t>
            </a:r>
            <a:r>
              <a:rPr lang="en-US" dirty="0" smtClean="0">
                <a:latin typeface="Calibri"/>
                <a:cs typeface="Calibri"/>
              </a:rPr>
              <a:t>it </a:t>
            </a:r>
            <a:r>
              <a:rPr lang="en-US" dirty="0">
                <a:latin typeface="Calibri"/>
                <a:cs typeface="Calibri"/>
              </a:rPr>
              <a:t>to be bad</a:t>
            </a:r>
            <a:r>
              <a:rPr lang="en-US" dirty="0" smtClean="0">
                <a:latin typeface="Calibri"/>
                <a:cs typeface="Calibri"/>
              </a:rPr>
              <a:t>?</a:t>
            </a:r>
          </a:p>
          <a:p>
            <a:r>
              <a:rPr lang="en-US" dirty="0" smtClean="0">
                <a:latin typeface="Calibri"/>
                <a:cs typeface="Calibri"/>
              </a:rPr>
              <a:t>Why didn’t God legislate in favour of sexual immorality?</a:t>
            </a:r>
          </a:p>
          <a:p>
            <a:r>
              <a:rPr lang="en-US" dirty="0" smtClean="0">
                <a:latin typeface="Calibri"/>
                <a:cs typeface="Calibri"/>
              </a:rPr>
              <a:t>Is God some sort of divine ‘party pooper’?</a:t>
            </a:r>
          </a:p>
        </p:txBody>
      </p:sp>
    </p:spTree>
    <p:extLst>
      <p:ext uri="{BB962C8B-B14F-4D97-AF65-F5344CB8AC3E}">
        <p14:creationId xmlns:p14="http://schemas.microsoft.com/office/powerpoint/2010/main" val="10229928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Sin is </a:t>
            </a:r>
            <a:r>
              <a:rPr lang="en-US" dirty="0" err="1" smtClean="0">
                <a:solidFill>
                  <a:srgbClr val="FFFF00"/>
                </a:solidFill>
              </a:rPr>
              <a:t>behaviour</a:t>
            </a:r>
            <a:r>
              <a:rPr lang="en-US" dirty="0" smtClean="0">
                <a:solidFill>
                  <a:srgbClr val="FFFF00"/>
                </a:solidFill>
              </a:rPr>
              <a:t> in which</a:t>
            </a:r>
            <a:r>
              <a:rPr lang="mr-IN" dirty="0" smtClean="0">
                <a:solidFill>
                  <a:srgbClr val="FFFF00"/>
                </a:solidFill>
              </a:rPr>
              <a:t>…</a:t>
            </a:r>
            <a:endParaRPr lang="en-US" dirty="0">
              <a:solidFill>
                <a:srgbClr val="FFFF00"/>
              </a:solidFill>
            </a:endParaRPr>
          </a:p>
        </p:txBody>
      </p:sp>
      <p:sp>
        <p:nvSpPr>
          <p:cNvPr id="3" name="Content Placeholder 2"/>
          <p:cNvSpPr>
            <a:spLocks noGrp="1"/>
          </p:cNvSpPr>
          <p:nvPr>
            <p:ph sz="quarter" idx="13"/>
          </p:nvPr>
        </p:nvSpPr>
        <p:spPr/>
        <p:txBody>
          <a:bodyPr>
            <a:noAutofit/>
          </a:bodyPr>
          <a:lstStyle/>
          <a:p>
            <a:pPr marL="0" indent="0" algn="ctr">
              <a:buNone/>
            </a:pPr>
            <a:r>
              <a:rPr lang="en-US" sz="2000" dirty="0" smtClean="0"/>
              <a:t>We fall short of the standard God demands </a:t>
            </a:r>
          </a:p>
          <a:p>
            <a:pPr marL="0" indent="0" algn="ctr">
              <a:buNone/>
            </a:pPr>
            <a:r>
              <a:rPr lang="en-US" sz="2000" dirty="0" smtClean="0"/>
              <a:t>of those worthy to be included in his family </a:t>
            </a:r>
          </a:p>
          <a:p>
            <a:pPr marL="0" indent="0" algn="ctr">
              <a:buNone/>
            </a:pPr>
            <a:r>
              <a:rPr lang="en-US" sz="2000" dirty="0" smtClean="0"/>
              <a:t>through things we do or fail to do</a:t>
            </a:r>
          </a:p>
          <a:p>
            <a:pPr marL="0" indent="0" algn="ctr">
              <a:buNone/>
            </a:pPr>
            <a:r>
              <a:rPr lang="en-US" b="1" dirty="0" smtClean="0">
                <a:solidFill>
                  <a:schemeClr val="bg2">
                    <a:lumMod val="60000"/>
                    <a:lumOff val="40000"/>
                  </a:schemeClr>
                </a:solidFill>
              </a:rPr>
              <a:t>and thereby</a:t>
            </a:r>
          </a:p>
          <a:p>
            <a:pPr marL="0" indent="0" algn="ctr">
              <a:buNone/>
            </a:pPr>
            <a:r>
              <a:rPr lang="en-US" sz="2000" dirty="0" smtClean="0"/>
              <a:t>limits </a:t>
            </a:r>
            <a:r>
              <a:rPr lang="en-US" sz="2000" dirty="0"/>
              <a:t>our and/or others participation </a:t>
            </a:r>
          </a:p>
          <a:p>
            <a:pPr marL="0" indent="0" algn="ctr">
              <a:buNone/>
            </a:pPr>
            <a:r>
              <a:rPr lang="en-US" sz="2000" dirty="0"/>
              <a:t>in God’s purpose </a:t>
            </a:r>
            <a:endParaRPr lang="en-US" sz="2000" dirty="0" smtClean="0"/>
          </a:p>
          <a:p>
            <a:pPr marL="0" indent="0" algn="ctr">
              <a:buNone/>
            </a:pPr>
            <a:r>
              <a:rPr lang="en-US" sz="2000" dirty="0" smtClean="0"/>
              <a:t>causing harm to God and his children</a:t>
            </a:r>
            <a:endParaRPr lang="en-US" sz="2000" dirty="0"/>
          </a:p>
          <a:p>
            <a:pPr marL="0" indent="0" algn="ctr">
              <a:buNone/>
            </a:pPr>
            <a:r>
              <a:rPr lang="en-US" sz="2000" i="1" dirty="0" smtClean="0">
                <a:solidFill>
                  <a:srgbClr val="FF0000"/>
                </a:solidFill>
              </a:rPr>
              <a:t>(Leviticus 6 v 2, Romans 3 v 23, 1 Corinthians 6 v 8, Hebrews 12 v 15)</a:t>
            </a:r>
          </a:p>
        </p:txBody>
      </p:sp>
    </p:spTree>
    <p:extLst>
      <p:ext uri="{BB962C8B-B14F-4D97-AF65-F5344CB8AC3E}">
        <p14:creationId xmlns:p14="http://schemas.microsoft.com/office/powerpoint/2010/main" val="33805408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Sin is therefore</a:t>
            </a:r>
            <a:r>
              <a:rPr lang="mr-IN" dirty="0" smtClean="0">
                <a:solidFill>
                  <a:srgbClr val="FFFF00"/>
                </a:solidFill>
              </a:rPr>
              <a:t>…</a:t>
            </a:r>
            <a:endParaRPr lang="en-US" dirty="0">
              <a:solidFill>
                <a:srgbClr val="FFFF00"/>
              </a:solidFill>
            </a:endParaRPr>
          </a:p>
        </p:txBody>
      </p:sp>
      <p:sp>
        <p:nvSpPr>
          <p:cNvPr id="3" name="Content Placeholder 2"/>
          <p:cNvSpPr>
            <a:spLocks noGrp="1"/>
          </p:cNvSpPr>
          <p:nvPr>
            <p:ph sz="quarter" idx="13"/>
          </p:nvPr>
        </p:nvSpPr>
        <p:spPr>
          <a:xfrm>
            <a:off x="304800" y="1352550"/>
            <a:ext cx="8458200" cy="3657600"/>
          </a:xfrm>
        </p:spPr>
        <p:txBody>
          <a:bodyPr>
            <a:normAutofit fontScale="92500"/>
          </a:bodyPr>
          <a:lstStyle/>
          <a:p>
            <a:r>
              <a:rPr lang="en-US" dirty="0" smtClean="0"/>
              <a:t>Anti-social</a:t>
            </a:r>
          </a:p>
          <a:p>
            <a:r>
              <a:rPr lang="en-US" dirty="0" smtClean="0"/>
              <a:t>Destructive</a:t>
            </a:r>
          </a:p>
          <a:p>
            <a:r>
              <a:rPr lang="en-US" dirty="0" smtClean="0"/>
              <a:t>Damaging</a:t>
            </a:r>
          </a:p>
          <a:p>
            <a:r>
              <a:rPr lang="en-US" dirty="0" smtClean="0"/>
              <a:t>Enslaving</a:t>
            </a:r>
          </a:p>
          <a:p>
            <a:pPr>
              <a:buFont typeface="Wingdings" charset="2"/>
              <a:buChar char="Ø"/>
            </a:pPr>
            <a:endParaRPr lang="en-US" dirty="0" smtClean="0"/>
          </a:p>
          <a:p>
            <a:pPr marL="0" indent="0" algn="ctr">
              <a:buNone/>
            </a:pP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Not to mention “the wages of sin” which disqualifies one from inheriting life with God.</a:t>
            </a:r>
            <a:endParaRPr lang="en-US"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003300"/>
            <a:ext cx="4051300" cy="3016250"/>
          </a:xfrm>
          <a:prstGeom prst="rect">
            <a:avLst/>
          </a:prstGeom>
          <a:noFill/>
          <a:ln>
            <a:noFill/>
          </a:ln>
        </p:spPr>
      </p:pic>
    </p:spTree>
    <p:extLst>
      <p:ext uri="{BB962C8B-B14F-4D97-AF65-F5344CB8AC3E}">
        <p14:creationId xmlns:p14="http://schemas.microsoft.com/office/powerpoint/2010/main" val="8077887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8991600" cy="4419600"/>
          </a:xfrm>
        </p:spPr>
        <p:txBody>
          <a:bodyPr>
            <a:noAutofit/>
          </a:bodyPr>
          <a:lstStyle/>
          <a:p>
            <a:pPr marL="514350" indent="-514350">
              <a:buFont typeface="+mj-lt"/>
              <a:buAutoNum type="arabicPeriod"/>
            </a:pPr>
            <a:r>
              <a:rPr lang="en-US" sz="8000" dirty="0" smtClean="0">
                <a:ln w="10160">
                  <a:solidFill>
                    <a:schemeClr val="accent1"/>
                  </a:solidFill>
                  <a:prstDash val="solid"/>
                </a:ln>
                <a:solidFill>
                  <a:srgbClr val="FF0000"/>
                </a:solidFill>
                <a:effectLst>
                  <a:outerShdw blurRad="38100" dist="32000" dir="5400000" algn="tl">
                    <a:srgbClr val="000000">
                      <a:alpha val="30000"/>
                    </a:srgbClr>
                  </a:outerShdw>
                </a:effectLst>
              </a:rPr>
              <a:t>Moral issues             and their causes</a:t>
            </a:r>
            <a:endParaRPr lang="en-US" sz="8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marL="514350" indent="-514350">
              <a:buFont typeface="+mj-lt"/>
              <a:buAutoNum type="arabicPeriod"/>
            </a:pPr>
            <a:r>
              <a:rPr lang="en-US" sz="8000" dirty="0" smtClean="0">
                <a:ln w="10160">
                  <a:solidFill>
                    <a:schemeClr val="accent1"/>
                  </a:solidFill>
                  <a:prstDash val="solid"/>
                </a:ln>
                <a:solidFill>
                  <a:srgbClr val="0000FF"/>
                </a:solidFill>
                <a:effectLst>
                  <a:outerShdw blurRad="38100" dist="32000" dir="5400000" algn="tl">
                    <a:srgbClr val="000000">
                      <a:alpha val="30000"/>
                    </a:srgbClr>
                  </a:outerShdw>
                </a:effectLst>
              </a:rPr>
              <a:t>Divine perspectives and solutions</a:t>
            </a:r>
            <a:endParaRPr lang="en-US" sz="8000" dirty="0">
              <a:ln w="10160">
                <a:solidFill>
                  <a:schemeClr val="accent1"/>
                </a:solidFill>
                <a:prstDash val="solid"/>
              </a:ln>
              <a:solidFill>
                <a:srgbClr val="0000FF"/>
              </a:solidFill>
              <a:effectLst>
                <a:outerShdw blurRad="38100" dist="32000" dir="5400000" algn="tl">
                  <a:srgbClr val="000000">
                    <a:alpha val="30000"/>
                  </a:srgbClr>
                </a:outerShdw>
              </a:effectLst>
            </a:endParaRPr>
          </a:p>
        </p:txBody>
      </p:sp>
      <p:sp>
        <p:nvSpPr>
          <p:cNvPr id="4" name="Rounded Rectangle 3"/>
          <p:cNvSpPr/>
          <p:nvPr/>
        </p:nvSpPr>
        <p:spPr>
          <a:xfrm>
            <a:off x="4495800" y="1657350"/>
            <a:ext cx="2895600" cy="762000"/>
          </a:xfrm>
          <a:prstGeom prst="roundRect">
            <a:avLst/>
          </a:prstGeom>
          <a:solidFill>
            <a:srgbClr val="DA1F28">
              <a:alpha val="2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ounded Rectangle 4"/>
          <p:cNvSpPr/>
          <p:nvPr/>
        </p:nvSpPr>
        <p:spPr>
          <a:xfrm>
            <a:off x="2362200" y="4248150"/>
            <a:ext cx="3810000" cy="883067"/>
          </a:xfrm>
          <a:prstGeom prst="roundRect">
            <a:avLst/>
          </a:prstGeom>
          <a:solidFill>
            <a:srgbClr val="0000FF">
              <a:alpha val="20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72168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9" presetClass="exit" presetSubtype="0" fill="hold" nodeType="withEffect">
                                  <p:stCondLst>
                                    <p:cond delay="0"/>
                                  </p:stCondLst>
                                  <p:childTnLst>
                                    <p:animEffect transition="out" filter="dissolve">
                                      <p:cBhvr>
                                        <p:cTn id="10" dur="2000"/>
                                        <p:tgtEl>
                                          <p:spTgt spid="3">
                                            <p:txEl>
                                              <p:pRg st="0" end="0"/>
                                            </p:txEl>
                                          </p:spTgt>
                                        </p:tgtEl>
                                      </p:cBhvr>
                                    </p:animEffect>
                                    <p:set>
                                      <p:cBhvr>
                                        <p:cTn id="11" dur="1" fill="hold">
                                          <p:stCondLst>
                                            <p:cond delay="1999"/>
                                          </p:stCondLst>
                                        </p:cTn>
                                        <p:tgtEl>
                                          <p:spTgt spid="3">
                                            <p:txEl>
                                              <p:pRg st="0" end="0"/>
                                            </p:txEl>
                                          </p:spTgt>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p:spPr>
      </p:pic>
    </p:spTree>
    <p:extLst>
      <p:ext uri="{BB962C8B-B14F-4D97-AF65-F5344CB8AC3E}">
        <p14:creationId xmlns:p14="http://schemas.microsoft.com/office/powerpoint/2010/main" val="1756750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361950"/>
            <a:ext cx="8229600" cy="4267200"/>
          </a:xfrm>
        </p:spPr>
        <p:txBody>
          <a:bodyPr>
            <a:normAutofit lnSpcReduction="10000"/>
          </a:bodyPr>
          <a:lstStyle/>
          <a:p>
            <a:pPr marL="0" indent="0" algn="ctr">
              <a:buNone/>
            </a:pPr>
            <a:r>
              <a:rPr lang="en-US" dirty="0" smtClean="0">
                <a:solidFill>
                  <a:srgbClr val="FFFF00"/>
                </a:solidFill>
              </a:rPr>
              <a:t>Sexual sin is destructive and always hurts someone! It grieves a holy God, it often brings disease to our bodies. It deeply affects our personalities and fills us with shame.</a:t>
            </a:r>
          </a:p>
          <a:p>
            <a:pPr marL="0" indent="0">
              <a:buNone/>
            </a:pPr>
            <a:endParaRPr lang="en-US" dirty="0" smtClean="0">
              <a:solidFill>
                <a:srgbClr val="FFFF00"/>
              </a:solidFill>
            </a:endParaRPr>
          </a:p>
          <a:p>
            <a:pPr marL="0" indent="0">
              <a:buNone/>
            </a:pPr>
            <a:endParaRPr lang="en-US" dirty="0"/>
          </a:p>
          <a:p>
            <a:pPr marL="0" indent="0">
              <a:buNone/>
            </a:pPr>
            <a:r>
              <a:rPr lang="en-US" dirty="0" smtClean="0"/>
              <a:t>“the </a:t>
            </a:r>
            <a:r>
              <a:rPr lang="en-US" dirty="0"/>
              <a:t>immoral person sins against his own body</a:t>
            </a:r>
            <a:r>
              <a:rPr lang="en-US" dirty="0" smtClean="0"/>
              <a:t>.” </a:t>
            </a:r>
            <a:r>
              <a:rPr lang="en-US" dirty="0" smtClean="0">
                <a:solidFill>
                  <a:srgbClr val="FF0000"/>
                </a:solidFill>
              </a:rPr>
              <a:t>1 Corinthians 6 v 18 NET</a:t>
            </a:r>
            <a:endParaRPr lang="en-US" dirty="0">
              <a:solidFill>
                <a:srgbClr val="FF0000"/>
              </a:solidFill>
            </a:endParaRPr>
          </a:p>
        </p:txBody>
      </p:sp>
    </p:spTree>
    <p:extLst>
      <p:ext uri="{BB962C8B-B14F-4D97-AF65-F5344CB8AC3E}">
        <p14:creationId xmlns:p14="http://schemas.microsoft.com/office/powerpoint/2010/main" val="33649599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All sin is equally bad in the sight of God, but</a:t>
            </a:r>
            <a:r>
              <a:rPr lang="mr-IN" dirty="0" smtClean="0">
                <a:solidFill>
                  <a:srgbClr val="FFFF00"/>
                </a:solidFill>
              </a:rPr>
              <a:t>…</a:t>
            </a:r>
            <a:endParaRPr lang="en-US" dirty="0">
              <a:solidFill>
                <a:srgbClr val="FFFF00"/>
              </a:solidFill>
            </a:endParaRPr>
          </a:p>
        </p:txBody>
      </p:sp>
      <p:sp>
        <p:nvSpPr>
          <p:cNvPr id="3" name="Content Placeholder 2"/>
          <p:cNvSpPr>
            <a:spLocks noGrp="1"/>
          </p:cNvSpPr>
          <p:nvPr>
            <p:ph sz="quarter" idx="13"/>
          </p:nvPr>
        </p:nvSpPr>
        <p:spPr/>
        <p:txBody>
          <a:bodyPr>
            <a:normAutofit fontScale="85000" lnSpcReduction="20000"/>
          </a:bodyPr>
          <a:lstStyle/>
          <a:p>
            <a:pPr marL="0" indent="0">
              <a:buNone/>
            </a:pPr>
            <a:endParaRPr lang="en-US" dirty="0" smtClean="0"/>
          </a:p>
          <a:p>
            <a:pPr marL="0" indent="0">
              <a:buNone/>
            </a:pPr>
            <a:r>
              <a:rPr lang="en-US" dirty="0" smtClean="0"/>
              <a:t>The social consequences of moral sin and the damage it causes are so significant that the penalties applied under the law of Moses were very severe.</a:t>
            </a:r>
          </a:p>
          <a:p>
            <a:endParaRPr lang="en-US" dirty="0"/>
          </a:p>
          <a:p>
            <a:pPr marL="0" indent="0">
              <a:buNone/>
            </a:pPr>
            <a:r>
              <a:rPr lang="en-US" dirty="0" smtClean="0"/>
              <a:t>While forgiveness can (and should be) extended for moral sins the consequences remain and need to be appreciated</a:t>
            </a:r>
            <a:endParaRPr lang="en-US" dirty="0"/>
          </a:p>
        </p:txBody>
      </p:sp>
    </p:spTree>
    <p:extLst>
      <p:ext uri="{BB962C8B-B14F-4D97-AF65-F5344CB8AC3E}">
        <p14:creationId xmlns:p14="http://schemas.microsoft.com/office/powerpoint/2010/main" val="5245161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22771"/>
          </a:xfrm>
        </p:spPr>
        <p:txBody>
          <a:bodyPr>
            <a:noAutofit/>
          </a:bodyPr>
          <a:lstStyle/>
          <a:p>
            <a:r>
              <a:rPr lang="en-US" sz="3200" dirty="0" smtClean="0">
                <a:solidFill>
                  <a:srgbClr val="FFFF00"/>
                </a:solidFill>
              </a:rPr>
              <a:t>Repentance and forgiveness </a:t>
            </a:r>
            <a:br>
              <a:rPr lang="en-US" sz="3200" dirty="0" smtClean="0">
                <a:solidFill>
                  <a:srgbClr val="FFFF00"/>
                </a:solidFill>
              </a:rPr>
            </a:br>
            <a:r>
              <a:rPr lang="en-US" sz="3200" dirty="0" smtClean="0">
                <a:solidFill>
                  <a:srgbClr val="FFFF00"/>
                </a:solidFill>
              </a:rPr>
              <a:t>do not remove consequences</a:t>
            </a:r>
            <a:endParaRPr lang="en-US" sz="3200" dirty="0">
              <a:solidFill>
                <a:srgbClr val="FFFF00"/>
              </a:solidFill>
            </a:endParaRPr>
          </a:p>
        </p:txBody>
      </p:sp>
      <p:sp>
        <p:nvSpPr>
          <p:cNvPr id="5" name="Content Placeholder 4"/>
          <p:cNvSpPr>
            <a:spLocks noGrp="1"/>
          </p:cNvSpPr>
          <p:nvPr>
            <p:ph idx="1"/>
          </p:nvPr>
        </p:nvSpPr>
        <p:spPr>
          <a:xfrm>
            <a:off x="304800" y="1615678"/>
            <a:ext cx="8229600" cy="3394472"/>
          </a:xfrm>
        </p:spPr>
        <p:txBody>
          <a:bodyPr>
            <a:normAutofit fontScale="92500" lnSpcReduction="10000"/>
          </a:bodyPr>
          <a:lstStyle/>
          <a:p>
            <a:pPr marL="0" indent="0">
              <a:buNone/>
            </a:pPr>
            <a:r>
              <a:rPr lang="en-US" dirty="0" smtClean="0"/>
              <a:t>“And </a:t>
            </a:r>
            <a:r>
              <a:rPr lang="en-US" dirty="0"/>
              <a:t>the </a:t>
            </a:r>
            <a:r>
              <a:rPr lang="en-US" dirty="0" smtClean="0"/>
              <a:t>LORD </a:t>
            </a:r>
            <a:r>
              <a:rPr lang="en-US" dirty="0"/>
              <a:t>said, I </a:t>
            </a:r>
            <a:r>
              <a:rPr lang="en-US" b="1" dirty="0">
                <a:solidFill>
                  <a:srgbClr val="37C310"/>
                </a:solidFill>
              </a:rPr>
              <a:t>have pardoned </a:t>
            </a:r>
            <a:r>
              <a:rPr lang="en-US" dirty="0"/>
              <a:t>according to thy word: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But</a:t>
            </a:r>
            <a:r>
              <a:rPr lang="mr-IN"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en-US" dirty="0" smtClean="0"/>
              <a:t> all </a:t>
            </a:r>
            <a:r>
              <a:rPr lang="en-US" dirty="0"/>
              <a:t>those men which have seen my glory, and my miracles, which I did in Egypt and in the wilderness, and have tempted me now these ten times, and have not hearkened to my voice; Surely they shall not see the land which I </a:t>
            </a:r>
            <a:r>
              <a:rPr lang="en-US" dirty="0" err="1"/>
              <a:t>sware</a:t>
            </a:r>
            <a:r>
              <a:rPr lang="en-US" dirty="0"/>
              <a:t> unto their fathers, neither shall any of them that provoked me see it</a:t>
            </a:r>
            <a:r>
              <a:rPr lang="en-US" dirty="0" smtClean="0"/>
              <a:t>:” </a:t>
            </a:r>
            <a:r>
              <a:rPr lang="en-US" b="1" dirty="0" smtClean="0">
                <a:solidFill>
                  <a:srgbClr val="FF0000"/>
                </a:solidFill>
              </a:rPr>
              <a:t>Numbers 14 v 20-22</a:t>
            </a:r>
            <a:endParaRPr lang="en-US" b="1" dirty="0">
              <a:solidFill>
                <a:srgbClr val="FF0000"/>
              </a:solidFill>
            </a:endParaRPr>
          </a:p>
        </p:txBody>
      </p:sp>
      <p:sp>
        <p:nvSpPr>
          <p:cNvPr id="6" name="Rounded Rectangle 5"/>
          <p:cNvSpPr/>
          <p:nvPr/>
        </p:nvSpPr>
        <p:spPr>
          <a:xfrm>
            <a:off x="1981200" y="2038350"/>
            <a:ext cx="914400" cy="457200"/>
          </a:xfrm>
          <a:prstGeom prst="roundRect">
            <a:avLst/>
          </a:prstGeom>
          <a:solidFill>
            <a:schemeClr val="bg2">
              <a:lumMod val="60000"/>
              <a:lumOff val="40000"/>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7309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Repentance and forgiveness </a:t>
            </a:r>
            <a:br>
              <a:rPr lang="en-US" sz="3200" dirty="0">
                <a:solidFill>
                  <a:srgbClr val="FFFF00"/>
                </a:solidFill>
              </a:rPr>
            </a:br>
            <a:r>
              <a:rPr lang="en-US" sz="3200" dirty="0">
                <a:solidFill>
                  <a:srgbClr val="FFFF00"/>
                </a:solidFill>
              </a:rPr>
              <a:t>do not remove consequences</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“And </a:t>
            </a:r>
            <a:r>
              <a:rPr lang="en-US" dirty="0"/>
              <a:t>David said unto Nathan, I have sinned against the </a:t>
            </a:r>
            <a:r>
              <a:rPr lang="en-US" dirty="0" smtClean="0"/>
              <a:t>LORD. </a:t>
            </a:r>
            <a:r>
              <a:rPr lang="en-US" dirty="0"/>
              <a:t>And Nathan said unto David, The </a:t>
            </a:r>
            <a:r>
              <a:rPr lang="en-US" dirty="0" smtClean="0"/>
              <a:t>LORD </a:t>
            </a:r>
            <a:r>
              <a:rPr lang="en-US" dirty="0"/>
              <a:t>also </a:t>
            </a:r>
            <a:r>
              <a:rPr lang="en-US" b="1" dirty="0">
                <a:solidFill>
                  <a:srgbClr val="37C310"/>
                </a:solidFill>
              </a:rPr>
              <a:t>hath put away thy sin</a:t>
            </a:r>
            <a:r>
              <a:rPr lang="en-US" dirty="0"/>
              <a:t>; thou shalt not die.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Howbeit</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en-US" dirty="0" smtClean="0"/>
              <a:t> </a:t>
            </a:r>
            <a:r>
              <a:rPr lang="en-US" dirty="0"/>
              <a:t>because by this deed thou hast given great occasion to the enemies of the </a:t>
            </a:r>
            <a:r>
              <a:rPr lang="en-US" dirty="0" smtClean="0"/>
              <a:t>LORD </a:t>
            </a:r>
            <a:r>
              <a:rPr lang="en-US" dirty="0"/>
              <a:t>to blaspheme, the child also that is born unto thee shall surely die</a:t>
            </a:r>
            <a:r>
              <a:rPr lang="en-US" dirty="0" smtClean="0"/>
              <a:t>.” </a:t>
            </a:r>
            <a:r>
              <a:rPr lang="en-US" dirty="0" smtClean="0">
                <a:solidFill>
                  <a:srgbClr val="FF0000"/>
                </a:solidFill>
              </a:rPr>
              <a:t>2 Samuel 12 v 13-14</a:t>
            </a:r>
            <a:endParaRPr lang="en-US" dirty="0">
              <a:solidFill>
                <a:srgbClr val="FF0000"/>
              </a:solidFill>
            </a:endParaRPr>
          </a:p>
        </p:txBody>
      </p:sp>
      <p:sp>
        <p:nvSpPr>
          <p:cNvPr id="4" name="Rounded Rectangle 3"/>
          <p:cNvSpPr/>
          <p:nvPr/>
        </p:nvSpPr>
        <p:spPr>
          <a:xfrm>
            <a:off x="1828800" y="2571750"/>
            <a:ext cx="1676400" cy="457200"/>
          </a:xfrm>
          <a:prstGeom prst="roundRect">
            <a:avLst/>
          </a:prstGeom>
          <a:solidFill>
            <a:schemeClr val="bg2">
              <a:lumMod val="60000"/>
              <a:lumOff val="40000"/>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1849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Don’t underestimate the personal damage that moral sin will cause</a:t>
            </a:r>
            <a:endParaRPr lang="en-US" dirty="0">
              <a:solidFill>
                <a:srgbClr val="FFFF00"/>
              </a:solidFill>
            </a:endParaRPr>
          </a:p>
        </p:txBody>
      </p:sp>
      <p:sp>
        <p:nvSpPr>
          <p:cNvPr id="4" name="Content Placeholder 3"/>
          <p:cNvSpPr>
            <a:spLocks noGrp="1"/>
          </p:cNvSpPr>
          <p:nvPr>
            <p:ph sz="half" idx="1"/>
          </p:nvPr>
        </p:nvSpPr>
        <p:spPr>
          <a:xfrm>
            <a:off x="457200" y="1387078"/>
            <a:ext cx="4038600" cy="3394472"/>
          </a:xfrm>
        </p:spPr>
        <p:txBody>
          <a:bodyPr>
            <a:normAutofit fontScale="92500" lnSpcReduction="10000"/>
          </a:bodyPr>
          <a:lstStyle/>
          <a:p>
            <a:pPr marL="0" indent="0">
              <a:buNone/>
            </a:pPr>
            <a:r>
              <a:rPr lang="en-US" dirty="0" smtClean="0"/>
              <a:t>“Whoso </a:t>
            </a:r>
            <a:r>
              <a:rPr lang="en-US" dirty="0" err="1"/>
              <a:t>committeth</a:t>
            </a:r>
            <a:r>
              <a:rPr lang="en-US" dirty="0"/>
              <a:t> adultery with a woman </a:t>
            </a:r>
            <a:r>
              <a:rPr lang="en-US" dirty="0" err="1"/>
              <a:t>lacketh</a:t>
            </a:r>
            <a:r>
              <a:rPr lang="en-US" dirty="0"/>
              <a:t> understanding</a:t>
            </a:r>
            <a:r>
              <a:rPr lang="en-US" dirty="0" smtClean="0"/>
              <a:t>: he </a:t>
            </a:r>
            <a:r>
              <a:rPr lang="en-US" dirty="0"/>
              <a:t>that doeth it </a:t>
            </a:r>
            <a:r>
              <a:rPr lang="en-US" dirty="0" err="1"/>
              <a:t>destroyeth</a:t>
            </a:r>
            <a:r>
              <a:rPr lang="en-US" dirty="0"/>
              <a:t> his own </a:t>
            </a:r>
            <a:r>
              <a:rPr lang="en-US" dirty="0" smtClean="0"/>
              <a:t>soul. A </a:t>
            </a:r>
            <a:r>
              <a:rPr lang="en-US" dirty="0"/>
              <a:t>wound and dishonour shall he get</a:t>
            </a:r>
            <a:r>
              <a:rPr lang="en-US" dirty="0" smtClean="0"/>
              <a:t>; and </a:t>
            </a:r>
            <a:r>
              <a:rPr lang="en-US" dirty="0"/>
              <a:t>his reproach shall not be wiped away</a:t>
            </a:r>
            <a:r>
              <a:rPr lang="en-US" dirty="0" smtClean="0"/>
              <a:t>.”</a:t>
            </a:r>
          </a:p>
          <a:p>
            <a:pPr marL="0" indent="0">
              <a:buNone/>
            </a:pPr>
            <a:r>
              <a:rPr lang="en-US" b="1" dirty="0" smtClean="0">
                <a:solidFill>
                  <a:srgbClr val="FF0000"/>
                </a:solidFill>
              </a:rPr>
              <a:t>Proverbs 6 v 33</a:t>
            </a:r>
            <a:endParaRPr lang="en-US" b="1" dirty="0">
              <a:solidFill>
                <a:srgbClr val="FF0000"/>
              </a:solidFill>
            </a:endParaRPr>
          </a:p>
        </p:txBody>
      </p:sp>
      <p:pic>
        <p:nvPicPr>
          <p:cNvPr id="6" name="Content Placeholder 5"/>
          <p:cNvPicPr>
            <a:picLocks noGrp="1" noChangeAspect="1"/>
          </p:cNvPicPr>
          <p:nvPr>
            <p:ph sz="half" idx="2"/>
          </p:nvPr>
        </p:nvPicPr>
        <p:blipFill>
          <a:blip r:embed="rId2"/>
          <a:srcRect l="20253" r="20253"/>
          <a:stretch>
            <a:fillRect/>
          </a:stretch>
        </p:blipFill>
        <p:spPr>
          <a:xfrm>
            <a:off x="4648200" y="1463278"/>
            <a:ext cx="4038600" cy="3394472"/>
          </a:xfrm>
        </p:spPr>
      </p:pic>
    </p:spTree>
    <p:extLst>
      <p:ext uri="{BB962C8B-B14F-4D97-AF65-F5344CB8AC3E}">
        <p14:creationId xmlns:p14="http://schemas.microsoft.com/office/powerpoint/2010/main" val="9767345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Divine example of care</a:t>
            </a:r>
            <a:endParaRPr lang="en-US" dirty="0">
              <a:solidFill>
                <a:srgbClr val="FFFF00"/>
              </a:solidFill>
            </a:endParaRPr>
          </a:p>
        </p:txBody>
      </p:sp>
      <p:sp>
        <p:nvSpPr>
          <p:cNvPr id="3" name="Content Placeholder 2"/>
          <p:cNvSpPr>
            <a:spLocks noGrp="1"/>
          </p:cNvSpPr>
          <p:nvPr>
            <p:ph sz="quarter" idx="13"/>
          </p:nvPr>
        </p:nvSpPr>
        <p:spPr/>
        <p:txBody>
          <a:bodyPr>
            <a:noAutofit/>
          </a:bodyPr>
          <a:lstStyle/>
          <a:p>
            <a:pPr marL="0" indent="0">
              <a:buNone/>
            </a:pPr>
            <a:r>
              <a:rPr lang="en-AU" sz="2000" dirty="0" smtClean="0"/>
              <a:t>“</a:t>
            </a:r>
            <a:r>
              <a:rPr lang="en-AU" sz="2000" dirty="0"/>
              <a:t>For the LORD your God </a:t>
            </a:r>
            <a:r>
              <a:rPr lang="en-AU" sz="2000" i="1" dirty="0"/>
              <a:t>is</a:t>
            </a:r>
            <a:r>
              <a:rPr lang="en-AU" sz="2000" dirty="0"/>
              <a:t> God of gods, and Lord of lords, a great God, a mighty, and a terrible, which </a:t>
            </a:r>
            <a:r>
              <a:rPr lang="en-AU" sz="2000" dirty="0" err="1"/>
              <a:t>regardeth</a:t>
            </a:r>
            <a:r>
              <a:rPr lang="en-AU" sz="2000" dirty="0"/>
              <a:t> not persons, nor </a:t>
            </a:r>
            <a:r>
              <a:rPr lang="en-AU" sz="2000" dirty="0" err="1"/>
              <a:t>taketh</a:t>
            </a:r>
            <a:r>
              <a:rPr lang="en-AU" sz="2000" dirty="0"/>
              <a:t> reward: He doth execute the judgment of the fatherless and widow, and </a:t>
            </a:r>
            <a:r>
              <a:rPr lang="en-AU" sz="2000" dirty="0" err="1"/>
              <a:t>loveth</a:t>
            </a:r>
            <a:r>
              <a:rPr lang="en-AU" sz="2000" dirty="0"/>
              <a:t> the stranger, in giving him food and raiment.” </a:t>
            </a:r>
            <a:r>
              <a:rPr lang="en-AU" sz="2000" b="1" dirty="0" smtClean="0">
                <a:solidFill>
                  <a:srgbClr val="FF0000"/>
                </a:solidFill>
              </a:rPr>
              <a:t>Deuteronomy </a:t>
            </a:r>
            <a:r>
              <a:rPr lang="en-AU" sz="2000" b="1" dirty="0">
                <a:solidFill>
                  <a:srgbClr val="FF0000"/>
                </a:solidFill>
              </a:rPr>
              <a:t>10 v 17-</a:t>
            </a:r>
            <a:r>
              <a:rPr lang="en-AU" sz="2000" b="1" dirty="0" smtClean="0">
                <a:solidFill>
                  <a:srgbClr val="FF0000"/>
                </a:solidFill>
              </a:rPr>
              <a:t>18</a:t>
            </a:r>
          </a:p>
          <a:p>
            <a:pPr marL="0" indent="0">
              <a:buNone/>
            </a:pPr>
            <a:r>
              <a:rPr lang="en-AU" sz="2000" b="1" dirty="0" smtClean="0">
                <a:solidFill>
                  <a:srgbClr val="FF0000"/>
                </a:solidFill>
              </a:rPr>
              <a:t> </a:t>
            </a:r>
          </a:p>
          <a:p>
            <a:pPr marL="0" indent="0">
              <a:buNone/>
            </a:pPr>
            <a:r>
              <a:rPr lang="en-AU" sz="2000" dirty="0" smtClean="0"/>
              <a:t>“</a:t>
            </a:r>
            <a:r>
              <a:rPr lang="en-AU" sz="2000" dirty="0"/>
              <a:t>He </a:t>
            </a:r>
            <a:r>
              <a:rPr lang="en-AU" sz="2000" dirty="0" smtClean="0"/>
              <a:t>(Josiah) judged </a:t>
            </a:r>
            <a:r>
              <a:rPr lang="en-AU" sz="2000" dirty="0"/>
              <a:t>the cause of the poor and needy; then </a:t>
            </a:r>
            <a:r>
              <a:rPr lang="en-AU" sz="2000" i="1" dirty="0"/>
              <a:t>it was</a:t>
            </a:r>
            <a:r>
              <a:rPr lang="en-AU" sz="2000" dirty="0"/>
              <a:t> well </a:t>
            </a:r>
            <a:r>
              <a:rPr lang="en-AU" sz="2000" i="1" dirty="0"/>
              <a:t>with him: was</a:t>
            </a:r>
            <a:r>
              <a:rPr lang="en-AU" sz="2000" dirty="0"/>
              <a:t> not this to know me? saith the LORD.</a:t>
            </a:r>
            <a:r>
              <a:rPr lang="en-AU" sz="2000" dirty="0" smtClean="0"/>
              <a:t>” </a:t>
            </a:r>
            <a:r>
              <a:rPr lang="en-AU" sz="2000" b="1" dirty="0">
                <a:solidFill>
                  <a:srgbClr val="FF0000"/>
                </a:solidFill>
              </a:rPr>
              <a:t>Jeremiah 22 v 17 </a:t>
            </a:r>
            <a:endParaRPr lang="en-AU" sz="2000" b="1" dirty="0" smtClean="0">
              <a:solidFill>
                <a:srgbClr val="FF0000"/>
              </a:solidFill>
            </a:endParaRPr>
          </a:p>
          <a:p>
            <a:pPr marL="0" indent="0">
              <a:buNone/>
            </a:pPr>
            <a:endParaRPr lang="en-AU" sz="2000" b="1" dirty="0" smtClean="0">
              <a:solidFill>
                <a:srgbClr val="FF0000"/>
              </a:solidFill>
            </a:endParaRPr>
          </a:p>
          <a:p>
            <a:pPr marL="0" indent="0">
              <a:buNone/>
            </a:pPr>
            <a:r>
              <a:rPr lang="en-US" sz="2000" dirty="0"/>
              <a:t>According to James the cries of the vulnerable enter “into the ears of the </a:t>
            </a:r>
            <a:r>
              <a:rPr lang="en-US" sz="2000" b="1" dirty="0">
                <a:solidFill>
                  <a:schemeClr val="bg2">
                    <a:lumMod val="60000"/>
                    <a:lumOff val="40000"/>
                  </a:schemeClr>
                </a:solidFill>
              </a:rPr>
              <a:t>Lord of </a:t>
            </a:r>
            <a:r>
              <a:rPr lang="en-US" sz="2000" b="1" dirty="0" err="1">
                <a:solidFill>
                  <a:schemeClr val="bg2">
                    <a:lumMod val="60000"/>
                    <a:lumOff val="40000"/>
                  </a:schemeClr>
                </a:solidFill>
              </a:rPr>
              <a:t>Sabaoth</a:t>
            </a:r>
            <a:r>
              <a:rPr lang="en-US" sz="2000" b="1" dirty="0">
                <a:solidFill>
                  <a:schemeClr val="bg2">
                    <a:lumMod val="60000"/>
                    <a:lumOff val="40000"/>
                  </a:schemeClr>
                </a:solidFill>
              </a:rPr>
              <a:t>” </a:t>
            </a:r>
            <a:r>
              <a:rPr lang="en-US" sz="2000" b="1" dirty="0">
                <a:solidFill>
                  <a:srgbClr val="FF0000"/>
                </a:solidFill>
              </a:rPr>
              <a:t>(James 5 v 4)</a:t>
            </a:r>
          </a:p>
          <a:p>
            <a:pPr marL="0" indent="0">
              <a:buNone/>
            </a:pPr>
            <a:endParaRPr lang="en-AU" b="1" dirty="0" smtClean="0">
              <a:solidFill>
                <a:srgbClr val="FF0000"/>
              </a:solidFill>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3545460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God’s children</a:t>
            </a:r>
            <a:endParaRPr lang="en-US" dirty="0">
              <a:solidFill>
                <a:srgbClr val="FFFF00"/>
              </a:solidFill>
            </a:endParaRPr>
          </a:p>
        </p:txBody>
      </p:sp>
      <p:sp>
        <p:nvSpPr>
          <p:cNvPr id="3" name="Content Placeholder 2"/>
          <p:cNvSpPr>
            <a:spLocks noGrp="1"/>
          </p:cNvSpPr>
          <p:nvPr>
            <p:ph sz="quarter" idx="13"/>
          </p:nvPr>
        </p:nvSpPr>
        <p:spPr/>
        <p:txBody>
          <a:bodyPr/>
          <a:lstStyle/>
          <a:p>
            <a:pPr marL="0" indent="0" algn="ctr">
              <a:buNone/>
            </a:pPr>
            <a:r>
              <a:rPr lang="en-US" dirty="0" smtClean="0"/>
              <a:t>“Children are an heritage of the LORD”       </a:t>
            </a:r>
            <a:r>
              <a:rPr lang="en-US" b="1" dirty="0" smtClean="0">
                <a:solidFill>
                  <a:srgbClr val="FF0000"/>
                </a:solidFill>
              </a:rPr>
              <a:t>Psalm 127 v 3</a:t>
            </a:r>
            <a:endParaRPr lang="en-US" b="1" dirty="0">
              <a:solidFill>
                <a:srgbClr val="FF0000"/>
              </a:solidFill>
            </a:endParaRPr>
          </a:p>
        </p:txBody>
      </p:sp>
      <p:sp>
        <p:nvSpPr>
          <p:cNvPr id="4" name="Rectangle 3"/>
          <p:cNvSpPr/>
          <p:nvPr/>
        </p:nvSpPr>
        <p:spPr>
          <a:xfrm>
            <a:off x="152400" y="2800350"/>
            <a:ext cx="8762999" cy="1600438"/>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Literally in  Hebrew </a:t>
            </a:r>
            <a:endPar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‘Children are Yahweh’s possession’</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341573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458200" cy="857250"/>
          </a:xfrm>
        </p:spPr>
        <p:txBody>
          <a:bodyPr>
            <a:normAutofit fontScale="90000"/>
          </a:bodyPr>
          <a:lstStyle/>
          <a:p>
            <a:r>
              <a:rPr lang="en-US" dirty="0" smtClean="0">
                <a:solidFill>
                  <a:srgbClr val="FFFF00"/>
                </a:solidFill>
              </a:rPr>
              <a:t>The Lord’s teaching </a:t>
            </a:r>
            <a:r>
              <a:rPr lang="en-US" b="1" dirty="0" smtClean="0">
                <a:solidFill>
                  <a:srgbClr val="FF0000"/>
                </a:solidFill>
              </a:rPr>
              <a:t>Matthew 18 v 1-10</a:t>
            </a:r>
            <a:endParaRPr lang="en-US" b="1" dirty="0">
              <a:solidFill>
                <a:srgbClr val="FF0000"/>
              </a:solidFill>
            </a:endParaRPr>
          </a:p>
        </p:txBody>
      </p:sp>
      <p:sp>
        <p:nvSpPr>
          <p:cNvPr id="3" name="Content Placeholder 2"/>
          <p:cNvSpPr>
            <a:spLocks noGrp="1"/>
          </p:cNvSpPr>
          <p:nvPr>
            <p:ph sz="quarter" idx="13"/>
          </p:nvPr>
        </p:nvSpPr>
        <p:spPr/>
        <p:txBody>
          <a:bodyPr>
            <a:normAutofit lnSpcReduction="10000"/>
          </a:bodyPr>
          <a:lstStyle/>
          <a:p>
            <a:r>
              <a:rPr lang="en-US" dirty="0" smtClean="0"/>
              <a:t>Children are valuable</a:t>
            </a:r>
          </a:p>
          <a:p>
            <a:r>
              <a:rPr lang="en-US" dirty="0" smtClean="0"/>
              <a:t>Angels (of God’s presence!) care for children</a:t>
            </a:r>
          </a:p>
          <a:p>
            <a:r>
              <a:rPr lang="en-US" dirty="0" smtClean="0"/>
              <a:t>Care of children is equated to care for Christ!</a:t>
            </a:r>
          </a:p>
          <a:p>
            <a:r>
              <a:rPr lang="en-US" dirty="0"/>
              <a:t>Children </a:t>
            </a:r>
            <a:r>
              <a:rPr lang="en-US" dirty="0" smtClean="0"/>
              <a:t>can/will </a:t>
            </a:r>
            <a:r>
              <a:rPr lang="en-US" dirty="0"/>
              <a:t>be </a:t>
            </a:r>
            <a:r>
              <a:rPr lang="en-US" dirty="0" smtClean="0"/>
              <a:t>harmed</a:t>
            </a:r>
          </a:p>
          <a:p>
            <a:r>
              <a:rPr lang="en-US" dirty="0" smtClean="0"/>
              <a:t>Those who harm children are totally lost (but see v 11)</a:t>
            </a:r>
          </a:p>
          <a:p>
            <a:endParaRPr lang="en-US" dirty="0"/>
          </a:p>
          <a:p>
            <a:endParaRPr lang="en-US" dirty="0"/>
          </a:p>
        </p:txBody>
      </p:sp>
    </p:spTree>
    <p:extLst>
      <p:ext uri="{BB962C8B-B14F-4D97-AF65-F5344CB8AC3E}">
        <p14:creationId xmlns:p14="http://schemas.microsoft.com/office/powerpoint/2010/main" val="40406161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Recovering the sinner</a:t>
            </a:r>
            <a:endParaRPr lang="en-US" dirty="0">
              <a:solidFill>
                <a:srgbClr val="FFFF00"/>
              </a:solidFill>
            </a:endParaRPr>
          </a:p>
        </p:txBody>
      </p:sp>
      <p:sp>
        <p:nvSpPr>
          <p:cNvPr id="3" name="Content Placeholder 2"/>
          <p:cNvSpPr>
            <a:spLocks noGrp="1"/>
          </p:cNvSpPr>
          <p:nvPr>
            <p:ph sz="quarter" idx="13"/>
          </p:nvPr>
        </p:nvSpPr>
        <p:spPr>
          <a:xfrm>
            <a:off x="609600" y="1352550"/>
            <a:ext cx="8305800" cy="3276600"/>
          </a:xfrm>
        </p:spPr>
        <p:txBody>
          <a:bodyPr>
            <a:normAutofit fontScale="77500" lnSpcReduction="20000"/>
          </a:bodyPr>
          <a:lstStyle/>
          <a:p>
            <a:r>
              <a:rPr lang="en-US" dirty="0" smtClean="0"/>
              <a:t>Confession</a:t>
            </a:r>
          </a:p>
          <a:p>
            <a:r>
              <a:rPr lang="en-US" dirty="0" smtClean="0"/>
              <a:t>Contrition</a:t>
            </a:r>
          </a:p>
          <a:p>
            <a:r>
              <a:rPr lang="en-US" dirty="0" smtClean="0"/>
              <a:t>Repentance</a:t>
            </a:r>
          </a:p>
          <a:p>
            <a:r>
              <a:rPr lang="en-US" dirty="0" smtClean="0"/>
              <a:t>Forgiveness</a:t>
            </a:r>
          </a:p>
          <a:p>
            <a:r>
              <a:rPr lang="en-US" dirty="0" smtClean="0"/>
              <a:t>Renewal of a right spirit</a:t>
            </a:r>
          </a:p>
          <a:p>
            <a:r>
              <a:rPr lang="en-US" dirty="0" smtClean="0"/>
              <a:t>Salvation</a:t>
            </a:r>
          </a:p>
          <a:p>
            <a:pPr marL="0" indent="0" algn="ctr">
              <a:buNone/>
            </a:pPr>
            <a:r>
              <a:rPr lang="en-US" i="1" dirty="0" smtClean="0">
                <a:solidFill>
                  <a:srgbClr val="FF0000"/>
                </a:solidFill>
              </a:rPr>
              <a:t>(Joshua 7 v 19-20, 2 Samuel 12 v 13, </a:t>
            </a:r>
          </a:p>
          <a:p>
            <a:pPr marL="0" indent="0" algn="ctr">
              <a:buNone/>
            </a:pPr>
            <a:r>
              <a:rPr lang="en-US" i="1" dirty="0" smtClean="0">
                <a:solidFill>
                  <a:srgbClr val="FF0000"/>
                </a:solidFill>
              </a:rPr>
              <a:t>Psalm 51 v 1-12, James 5 v 16-20, 1 John 1 v 8-9)</a:t>
            </a:r>
            <a:endParaRPr lang="en-US" i="1" dirty="0">
              <a:solidFill>
                <a:srgbClr val="FF0000"/>
              </a:solidFill>
            </a:endParaRPr>
          </a:p>
        </p:txBody>
      </p:sp>
    </p:spTree>
    <p:extLst>
      <p:ext uri="{BB962C8B-B14F-4D97-AF65-F5344CB8AC3E}">
        <p14:creationId xmlns:p14="http://schemas.microsoft.com/office/powerpoint/2010/main" val="27769415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8150"/>
            <a:ext cx="4127500" cy="4292600"/>
          </a:xfrm>
          <a:prstGeom prst="rect">
            <a:avLst/>
          </a:prstGeom>
          <a:noFill/>
          <a:ln>
            <a:noFill/>
          </a:ln>
        </p:spPr>
      </p:pic>
      <p:sp>
        <p:nvSpPr>
          <p:cNvPr id="7" name="TextBox 6"/>
          <p:cNvSpPr txBox="1"/>
          <p:nvPr/>
        </p:nvSpPr>
        <p:spPr>
          <a:xfrm>
            <a:off x="4724400" y="971550"/>
            <a:ext cx="4191000" cy="3293209"/>
          </a:xfrm>
          <a:prstGeom prst="rect">
            <a:avLst/>
          </a:prstGeom>
          <a:noFill/>
        </p:spPr>
        <p:txBody>
          <a:bodyPr wrap="square" rtlCol="0">
            <a:spAutoFit/>
          </a:bodyPr>
          <a:lstStyle/>
          <a:p>
            <a:r>
              <a:rPr lang="en-US" sz="3600" dirty="0" smtClean="0"/>
              <a:t>“There </a:t>
            </a:r>
            <a:r>
              <a:rPr lang="en-US" sz="3600" dirty="0"/>
              <a:t>is a way which </a:t>
            </a:r>
            <a:r>
              <a:rPr lang="en-US" sz="3600" dirty="0" err="1"/>
              <a:t>seemeth</a:t>
            </a:r>
            <a:r>
              <a:rPr lang="en-US" sz="3600" dirty="0"/>
              <a:t> right unto a man</a:t>
            </a:r>
            <a:r>
              <a:rPr lang="en-US" sz="3600" dirty="0" smtClean="0"/>
              <a:t>, but </a:t>
            </a:r>
            <a:r>
              <a:rPr lang="en-US" sz="3600" dirty="0"/>
              <a:t>the end thereof are the ways of death</a:t>
            </a:r>
            <a:r>
              <a:rPr lang="en-US" sz="3600" dirty="0" smtClean="0"/>
              <a:t>.” </a:t>
            </a:r>
            <a:r>
              <a:rPr lang="en-US" sz="2800" b="1" dirty="0" smtClean="0">
                <a:solidFill>
                  <a:srgbClr val="FF0000"/>
                </a:solidFill>
              </a:rPr>
              <a:t>Proverbs 14 v 12; 16 v 25</a:t>
            </a:r>
            <a:endParaRPr lang="en-US" sz="2800" b="1" dirty="0">
              <a:solidFill>
                <a:srgbClr val="FF0000"/>
              </a:solidFill>
            </a:endParaRPr>
          </a:p>
        </p:txBody>
      </p:sp>
    </p:spTree>
    <p:extLst>
      <p:ext uri="{BB962C8B-B14F-4D97-AF65-F5344CB8AC3E}">
        <p14:creationId xmlns:p14="http://schemas.microsoft.com/office/powerpoint/2010/main" val="994005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Areas for collective improvement</a:t>
            </a:r>
            <a:endParaRPr lang="en-US" dirty="0">
              <a:solidFill>
                <a:srgbClr val="FFFF00"/>
              </a:solidFill>
            </a:endParaRPr>
          </a:p>
        </p:txBody>
      </p:sp>
      <p:sp>
        <p:nvSpPr>
          <p:cNvPr id="3" name="Content Placeholder 2"/>
          <p:cNvSpPr>
            <a:spLocks noGrp="1"/>
          </p:cNvSpPr>
          <p:nvPr>
            <p:ph sz="quarter" idx="13"/>
          </p:nvPr>
        </p:nvSpPr>
        <p:spPr>
          <a:xfrm>
            <a:off x="609600" y="1276350"/>
            <a:ext cx="8153400" cy="3810000"/>
          </a:xfrm>
        </p:spPr>
        <p:txBody>
          <a:bodyPr>
            <a:noAutofit/>
          </a:bodyPr>
          <a:lstStyle/>
          <a:p>
            <a:pPr marL="514350" indent="-514350">
              <a:buFont typeface="+mj-lt"/>
              <a:buAutoNum type="arabicPeriod"/>
            </a:pPr>
            <a:r>
              <a:rPr lang="en-US" sz="2400" dirty="0" smtClean="0"/>
              <a:t>Make families/</a:t>
            </a:r>
            <a:r>
              <a:rPr lang="en-US" sz="2400" dirty="0" err="1" smtClean="0"/>
              <a:t>ecclesias</a:t>
            </a:r>
            <a:r>
              <a:rPr lang="en-US" sz="2400" dirty="0" smtClean="0"/>
              <a:t> </a:t>
            </a:r>
            <a:r>
              <a:rPr lang="en-US" sz="2400" b="1" dirty="0" smtClean="0">
                <a:solidFill>
                  <a:srgbClr val="8EB4E3"/>
                </a:solidFill>
              </a:rPr>
              <a:t>safe</a:t>
            </a:r>
            <a:r>
              <a:rPr lang="en-US" sz="2400" dirty="0" smtClean="0"/>
              <a:t> for children and young people (physically, morally &amp; spiritually)</a:t>
            </a:r>
          </a:p>
          <a:p>
            <a:pPr marL="514350" indent="-514350">
              <a:buFont typeface="+mj-lt"/>
              <a:buAutoNum type="arabicPeriod"/>
            </a:pPr>
            <a:r>
              <a:rPr lang="en-US" sz="2400" dirty="0" smtClean="0"/>
              <a:t>Provide God-</a:t>
            </a:r>
            <a:r>
              <a:rPr lang="en-US" sz="2400" dirty="0" err="1" smtClean="0"/>
              <a:t>centred</a:t>
            </a:r>
            <a:r>
              <a:rPr lang="en-US" sz="2400" dirty="0" smtClean="0"/>
              <a:t> </a:t>
            </a:r>
            <a:r>
              <a:rPr lang="en-US" sz="2400" b="1" dirty="0" smtClean="0">
                <a:solidFill>
                  <a:srgbClr val="8EB4E3"/>
                </a:solidFill>
              </a:rPr>
              <a:t>moral education </a:t>
            </a:r>
            <a:r>
              <a:rPr lang="en-US" sz="2400" dirty="0" smtClean="0"/>
              <a:t>appropriate for the times in which we live</a:t>
            </a:r>
          </a:p>
          <a:p>
            <a:pPr marL="514350" indent="-514350">
              <a:buFont typeface="+mj-lt"/>
              <a:buAutoNum type="arabicPeriod"/>
            </a:pPr>
            <a:r>
              <a:rPr lang="en-US" sz="2400" dirty="0" smtClean="0"/>
              <a:t>Give </a:t>
            </a:r>
            <a:r>
              <a:rPr lang="en-US" sz="2400" b="1" dirty="0" smtClean="0">
                <a:solidFill>
                  <a:srgbClr val="8EB4E3"/>
                </a:solidFill>
              </a:rPr>
              <a:t>practical</a:t>
            </a:r>
            <a:r>
              <a:rPr lang="en-US" sz="2400" dirty="0" smtClean="0"/>
              <a:t> Bible study to facilitate godliness</a:t>
            </a:r>
            <a:endParaRPr lang="en-US" sz="2400" dirty="0"/>
          </a:p>
          <a:p>
            <a:pPr marL="514350" indent="-514350">
              <a:buFont typeface="+mj-lt"/>
              <a:buAutoNum type="arabicPeriod"/>
            </a:pPr>
            <a:r>
              <a:rPr lang="en-US" sz="2400" dirty="0" smtClean="0"/>
              <a:t>Care for the </a:t>
            </a:r>
            <a:r>
              <a:rPr lang="en-US" sz="2400" b="1" dirty="0" smtClean="0">
                <a:solidFill>
                  <a:schemeClr val="bg2">
                    <a:lumMod val="40000"/>
                    <a:lumOff val="60000"/>
                  </a:schemeClr>
                </a:solidFill>
              </a:rPr>
              <a:t>victim</a:t>
            </a:r>
            <a:r>
              <a:rPr lang="en-US" sz="2400" dirty="0" smtClean="0"/>
              <a:t> rather than the reputation of the individual/ecclesia/community</a:t>
            </a:r>
          </a:p>
          <a:p>
            <a:pPr marL="514350" indent="-514350">
              <a:buFont typeface="+mj-lt"/>
              <a:buAutoNum type="arabicPeriod"/>
            </a:pPr>
            <a:r>
              <a:rPr lang="en-US" sz="2400" dirty="0" smtClean="0"/>
              <a:t>Manage moral sinners </a:t>
            </a:r>
            <a:r>
              <a:rPr lang="en-US" sz="2400" dirty="0" smtClean="0">
                <a:solidFill>
                  <a:srgbClr val="FFFFFF"/>
                </a:solidFill>
              </a:rPr>
              <a:t>appropriately</a:t>
            </a:r>
            <a:r>
              <a:rPr lang="en-US" sz="2400" dirty="0" smtClean="0">
                <a:solidFill>
                  <a:srgbClr val="8EB4E3"/>
                </a:solidFill>
              </a:rPr>
              <a:t> </a:t>
            </a:r>
            <a:r>
              <a:rPr lang="en-US" sz="2400" dirty="0" smtClean="0"/>
              <a:t>and seek to r</a:t>
            </a:r>
            <a:r>
              <a:rPr lang="en-US" sz="2400" dirty="0" smtClean="0"/>
              <a:t>ecover them </a:t>
            </a:r>
            <a:r>
              <a:rPr lang="en-US" sz="2400" dirty="0" smtClean="0"/>
              <a:t>in a spirit of </a:t>
            </a:r>
            <a:r>
              <a:rPr lang="en-US" sz="2400" b="1" dirty="0" smtClean="0">
                <a:solidFill>
                  <a:srgbClr val="8EB4E3"/>
                </a:solidFill>
              </a:rPr>
              <a:t>meekness</a:t>
            </a:r>
          </a:p>
          <a:p>
            <a:endParaRPr lang="en-US" dirty="0"/>
          </a:p>
        </p:txBody>
      </p:sp>
    </p:spTree>
    <p:extLst>
      <p:ext uri="{BB962C8B-B14F-4D97-AF65-F5344CB8AC3E}">
        <p14:creationId xmlns:p14="http://schemas.microsoft.com/office/powerpoint/2010/main" val="3437405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p:spPr>
      </p:pic>
      <p:sp>
        <p:nvSpPr>
          <p:cNvPr id="3" name="Content Placeholder 2"/>
          <p:cNvSpPr>
            <a:spLocks noGrp="1"/>
          </p:cNvSpPr>
          <p:nvPr>
            <p:ph sz="quarter" idx="13"/>
          </p:nvPr>
        </p:nvSpPr>
        <p:spPr>
          <a:xfrm>
            <a:off x="3733800" y="-95250"/>
            <a:ext cx="5410200" cy="3276600"/>
          </a:xfrm>
        </p:spPr>
        <p:txBody>
          <a:bodyPr>
            <a:noAutofit/>
          </a:bodyPr>
          <a:lstStyle/>
          <a:p>
            <a:pPr marL="0" indent="0" algn="r">
              <a:buNone/>
            </a:pPr>
            <a:r>
              <a:rPr lang="en-US" sz="2400" dirty="0" smtClean="0"/>
              <a:t>“But you my friends are forewarned. Take care, then, not to let these unprincipled men seduce you with their errors; do not lose your own safe foothold. But grow in grace and in the knowledge of our Lord and </a:t>
            </a:r>
            <a:r>
              <a:rPr lang="en-US" sz="2400" dirty="0" err="1" smtClean="0"/>
              <a:t>Saviour</a:t>
            </a:r>
            <a:r>
              <a:rPr lang="en-US" sz="2400" dirty="0" smtClean="0"/>
              <a:t> Jesus Christ” </a:t>
            </a:r>
            <a:r>
              <a:rPr lang="en-US" sz="2400" b="1" dirty="0" smtClean="0">
                <a:solidFill>
                  <a:srgbClr val="FF0000"/>
                </a:solidFill>
              </a:rPr>
              <a:t>2</a:t>
            </a:r>
            <a:r>
              <a:rPr lang="en-US" sz="2400" dirty="0" smtClean="0"/>
              <a:t> </a:t>
            </a:r>
            <a:r>
              <a:rPr lang="en-US" sz="2400" b="1" dirty="0" smtClean="0">
                <a:solidFill>
                  <a:srgbClr val="FF0000"/>
                </a:solidFill>
              </a:rPr>
              <a:t>Peter 3 </a:t>
            </a:r>
          </a:p>
          <a:p>
            <a:pPr marL="0" indent="0" algn="r">
              <a:buNone/>
            </a:pPr>
            <a:r>
              <a:rPr lang="en-US" sz="2400" b="1" dirty="0" smtClean="0">
                <a:solidFill>
                  <a:srgbClr val="FF0000"/>
                </a:solidFill>
              </a:rPr>
              <a:t>v 17-18 NEB</a:t>
            </a:r>
            <a:endParaRPr lang="en-US" sz="2400" b="1" dirty="0">
              <a:solidFill>
                <a:srgbClr val="FF0000"/>
              </a:solidFill>
            </a:endParaRPr>
          </a:p>
        </p:txBody>
      </p:sp>
    </p:spTree>
    <p:extLst>
      <p:ext uri="{BB962C8B-B14F-4D97-AF65-F5344CB8AC3E}">
        <p14:creationId xmlns:p14="http://schemas.microsoft.com/office/powerpoint/2010/main" val="3907691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FFFF00"/>
                </a:solidFill>
              </a:rPr>
              <a:t>Moral Issues</a:t>
            </a:r>
            <a:endParaRPr lang="en-US" sz="4800" dirty="0">
              <a:solidFill>
                <a:srgbClr val="FFFF00"/>
              </a:solidFill>
            </a:endParaRPr>
          </a:p>
        </p:txBody>
      </p:sp>
      <p:sp>
        <p:nvSpPr>
          <p:cNvPr id="3" name="Content Placeholder 2"/>
          <p:cNvSpPr>
            <a:spLocks noGrp="1"/>
          </p:cNvSpPr>
          <p:nvPr>
            <p:ph sz="quarter" idx="13"/>
          </p:nvPr>
        </p:nvSpPr>
        <p:spPr>
          <a:xfrm>
            <a:off x="609600" y="1200150"/>
            <a:ext cx="8153400" cy="3276600"/>
          </a:xfrm>
        </p:spPr>
        <p:txBody>
          <a:bodyPr>
            <a:noAutofit/>
          </a:bodyPr>
          <a:lstStyle/>
          <a:p>
            <a:pPr>
              <a:buFont typeface="Arial"/>
              <a:buChar char="•"/>
            </a:pPr>
            <a:r>
              <a:rPr lang="en-US" sz="1800" dirty="0" smtClean="0"/>
              <a:t>Pornography</a:t>
            </a:r>
            <a:r>
              <a:rPr lang="en-US" sz="1800" b="1" dirty="0" smtClean="0">
                <a:solidFill>
                  <a:srgbClr val="37C310"/>
                </a:solidFill>
              </a:rPr>
              <a:t>*</a:t>
            </a:r>
          </a:p>
          <a:p>
            <a:pPr>
              <a:buFont typeface="Arial"/>
              <a:buChar char="•"/>
            </a:pPr>
            <a:r>
              <a:rPr lang="en-US" sz="1800" dirty="0" err="1" smtClean="0"/>
              <a:t>Sexting</a:t>
            </a:r>
            <a:r>
              <a:rPr lang="en-US" sz="1800" dirty="0" smtClean="0"/>
              <a:t> (sharing of lewd images and conversation via mobile phones)</a:t>
            </a:r>
            <a:r>
              <a:rPr lang="en-US" sz="1800" b="1" dirty="0" smtClean="0">
                <a:solidFill>
                  <a:srgbClr val="37C310"/>
                </a:solidFill>
              </a:rPr>
              <a:t>*</a:t>
            </a:r>
            <a:r>
              <a:rPr lang="en-US" sz="1800" b="1" dirty="0" smtClean="0">
                <a:solidFill>
                  <a:srgbClr val="558ED5"/>
                </a:solidFill>
              </a:rPr>
              <a:t> </a:t>
            </a:r>
          </a:p>
          <a:p>
            <a:pPr>
              <a:buFont typeface="Arial"/>
              <a:buChar char="•"/>
            </a:pPr>
            <a:r>
              <a:rPr lang="en-US" sz="1800" dirty="0"/>
              <a:t>Homo/bisexual exploration</a:t>
            </a:r>
            <a:r>
              <a:rPr lang="en-US" sz="1800" dirty="0">
                <a:solidFill>
                  <a:srgbClr val="37C310"/>
                </a:solidFill>
              </a:rPr>
              <a:t>*</a:t>
            </a:r>
          </a:p>
          <a:p>
            <a:pPr>
              <a:buFont typeface="Arial"/>
              <a:buChar char="•"/>
            </a:pPr>
            <a:r>
              <a:rPr lang="en-US" sz="1800" dirty="0" smtClean="0"/>
              <a:t>Sexual/homosexual activity outside of marriage both pre-marriage and during marriage</a:t>
            </a:r>
            <a:r>
              <a:rPr lang="en-US" sz="1800" dirty="0" smtClean="0">
                <a:solidFill>
                  <a:srgbClr val="37C310"/>
                </a:solidFill>
              </a:rPr>
              <a:t>*</a:t>
            </a:r>
          </a:p>
          <a:p>
            <a:pPr>
              <a:buFont typeface="Arial"/>
              <a:buChar char="•"/>
            </a:pPr>
            <a:r>
              <a:rPr lang="en-US" sz="1800" dirty="0" smtClean="0"/>
              <a:t>Sexual/homosexual abuse</a:t>
            </a:r>
          </a:p>
          <a:p>
            <a:pPr>
              <a:buFont typeface="Arial"/>
              <a:buChar char="•"/>
            </a:pPr>
            <a:r>
              <a:rPr lang="en-US" sz="1800" dirty="0" smtClean="0"/>
              <a:t>Allegations (plural!) of rape reported to the police</a:t>
            </a:r>
          </a:p>
          <a:p>
            <a:pPr>
              <a:buFont typeface="Arial"/>
              <a:buChar char="•"/>
            </a:pPr>
            <a:r>
              <a:rPr lang="en-US" sz="1800" dirty="0" smtClean="0"/>
              <a:t>Young women self harming (90% correlation with any of the above issues)</a:t>
            </a:r>
          </a:p>
          <a:p>
            <a:pPr>
              <a:buFont typeface="Arial"/>
              <a:buChar char="•"/>
            </a:pPr>
            <a:endParaRPr lang="en-US" sz="1800" dirty="0" smtClean="0"/>
          </a:p>
          <a:p>
            <a:pPr marL="0" indent="0">
              <a:buNone/>
            </a:pPr>
            <a:r>
              <a:rPr lang="en-US" sz="1800" dirty="0" smtClean="0">
                <a:solidFill>
                  <a:srgbClr val="37C310"/>
                </a:solidFill>
              </a:rPr>
              <a:t>*Now accepted by the community at large as appropriate/normal and to be encouraged (rather than shameful!) with consenting adult partners</a:t>
            </a:r>
          </a:p>
        </p:txBody>
      </p:sp>
    </p:spTree>
    <p:extLst>
      <p:ext uri="{BB962C8B-B14F-4D97-AF65-F5344CB8AC3E}">
        <p14:creationId xmlns:p14="http://schemas.microsoft.com/office/powerpoint/2010/main" val="3922740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5250"/>
            <a:ext cx="8153400" cy="1005840"/>
          </a:xfrm>
        </p:spPr>
        <p:txBody>
          <a:bodyPr>
            <a:normAutofit/>
          </a:bodyPr>
          <a:lstStyle/>
          <a:p>
            <a:r>
              <a:rPr lang="en-US" dirty="0" smtClean="0">
                <a:solidFill>
                  <a:srgbClr val="FFFF00"/>
                </a:solidFill>
              </a:rPr>
              <a:t>All of these things </a:t>
            </a:r>
            <a:r>
              <a:rPr lang="en-US" u="sng" dirty="0" smtClean="0">
                <a:solidFill>
                  <a:srgbClr val="FF0000"/>
                </a:solidFill>
              </a:rPr>
              <a:t>are</a:t>
            </a:r>
            <a:r>
              <a:rPr lang="en-US" dirty="0" smtClean="0">
                <a:solidFill>
                  <a:srgbClr val="FFFF00"/>
                </a:solidFill>
              </a:rPr>
              <a:t> among us</a:t>
            </a:r>
            <a:endParaRPr lang="en-US" dirty="0">
              <a:solidFill>
                <a:srgbClr val="FFFF00"/>
              </a:solidFill>
            </a:endParaRPr>
          </a:p>
        </p:txBody>
      </p:sp>
      <p:sp>
        <p:nvSpPr>
          <p:cNvPr id="3" name="Content Placeholder 2"/>
          <p:cNvSpPr>
            <a:spLocks noGrp="1"/>
          </p:cNvSpPr>
          <p:nvPr>
            <p:ph sz="quarter" idx="13"/>
          </p:nvPr>
        </p:nvSpPr>
        <p:spPr/>
        <p:txBody>
          <a:bodyPr>
            <a:normAutofit fontScale="92500" lnSpcReduction="20000"/>
          </a:bodyPr>
          <a:lstStyle/>
          <a:p>
            <a:r>
              <a:rPr lang="en-US" dirty="0" smtClean="0">
                <a:latin typeface="Calibri"/>
                <a:cs typeface="Calibri"/>
              </a:rPr>
              <a:t>Heritage college (upwards of a dozen students!)</a:t>
            </a:r>
          </a:p>
          <a:p>
            <a:endParaRPr lang="en-US" dirty="0" smtClean="0">
              <a:latin typeface="Calibri"/>
              <a:cs typeface="Calibri"/>
            </a:endParaRPr>
          </a:p>
          <a:p>
            <a:r>
              <a:rPr lang="en-US" dirty="0" smtClean="0">
                <a:latin typeface="Calibri"/>
                <a:cs typeface="Calibri"/>
              </a:rPr>
              <a:t>Youth groups (10-20%!!)</a:t>
            </a:r>
          </a:p>
          <a:p>
            <a:endParaRPr lang="en-US" dirty="0" smtClean="0">
              <a:latin typeface="Calibri"/>
              <a:cs typeface="Calibri"/>
            </a:endParaRPr>
          </a:p>
          <a:p>
            <a:r>
              <a:rPr lang="en-US" dirty="0" smtClean="0">
                <a:latin typeface="Calibri"/>
                <a:cs typeface="Calibri"/>
              </a:rPr>
              <a:t>Within </a:t>
            </a:r>
            <a:r>
              <a:rPr lang="en-US" dirty="0" err="1" smtClean="0">
                <a:latin typeface="Calibri"/>
                <a:cs typeface="Calibri"/>
              </a:rPr>
              <a:t>ecclesias</a:t>
            </a:r>
            <a:r>
              <a:rPr lang="en-US" dirty="0" smtClean="0">
                <a:latin typeface="Calibri"/>
                <a:cs typeface="Calibri"/>
              </a:rPr>
              <a:t> (all of them to my knowledge!!!)</a:t>
            </a:r>
          </a:p>
          <a:p>
            <a:endParaRPr lang="en-US" dirty="0" smtClean="0">
              <a:latin typeface="Calibri"/>
              <a:cs typeface="Calibri"/>
            </a:endParaRPr>
          </a:p>
          <a:p>
            <a:r>
              <a:rPr lang="en-US" dirty="0" smtClean="0">
                <a:latin typeface="Calibri"/>
                <a:cs typeface="Calibri"/>
              </a:rPr>
              <a:t>Within families (how many?)</a:t>
            </a:r>
            <a:endParaRPr lang="en-US" dirty="0">
              <a:latin typeface="Calibri"/>
              <a:cs typeface="Calibri"/>
            </a:endParaRPr>
          </a:p>
        </p:txBody>
      </p:sp>
    </p:spTree>
    <p:extLst>
      <p:ext uri="{BB962C8B-B14F-4D97-AF65-F5344CB8AC3E}">
        <p14:creationId xmlns:p14="http://schemas.microsoft.com/office/powerpoint/2010/main" val="10309621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Immorality is ancient, but</a:t>
            </a:r>
            <a:r>
              <a:rPr lang="mr-IN" dirty="0" smtClean="0">
                <a:solidFill>
                  <a:srgbClr val="FFFF00"/>
                </a:solidFill>
              </a:rPr>
              <a:t>…</a:t>
            </a:r>
            <a:endParaRPr lang="en-US" dirty="0">
              <a:solidFill>
                <a:srgbClr val="FFFF00"/>
              </a:solidFill>
            </a:endParaRPr>
          </a:p>
        </p:txBody>
      </p:sp>
      <p:sp>
        <p:nvSpPr>
          <p:cNvPr id="3" name="Content Placeholder 2"/>
          <p:cNvSpPr>
            <a:spLocks noGrp="1"/>
          </p:cNvSpPr>
          <p:nvPr>
            <p:ph sz="quarter" idx="13"/>
          </p:nvPr>
        </p:nvSpPr>
        <p:spPr/>
        <p:txBody>
          <a:bodyPr>
            <a:normAutofit/>
          </a:bodyPr>
          <a:lstStyle/>
          <a:p>
            <a:r>
              <a:rPr lang="en-US" dirty="0" smtClean="0"/>
              <a:t>The current scale of the problem is alarming</a:t>
            </a:r>
          </a:p>
          <a:p>
            <a:r>
              <a:rPr lang="en-US" dirty="0" smtClean="0"/>
              <a:t>The ease of accessing and sharing immoral images and ideas is unprecedented</a:t>
            </a:r>
          </a:p>
          <a:p>
            <a:r>
              <a:rPr lang="en-US" dirty="0" smtClean="0"/>
              <a:t>Individuals, families (even entire </a:t>
            </a:r>
            <a:r>
              <a:rPr lang="en-US" dirty="0" err="1" smtClean="0"/>
              <a:t>ecclesias</a:t>
            </a:r>
            <a:r>
              <a:rPr lang="en-US" dirty="0" smtClean="0"/>
              <a:t>) are not up to speed or taking appropriate measures to be godly</a:t>
            </a:r>
            <a:endParaRPr lang="en-US" dirty="0"/>
          </a:p>
        </p:txBody>
      </p:sp>
      <p:sp>
        <p:nvSpPr>
          <p:cNvPr id="4" name="Rounded Rectangle 3"/>
          <p:cNvSpPr/>
          <p:nvPr/>
        </p:nvSpPr>
        <p:spPr>
          <a:xfrm>
            <a:off x="6858000" y="1428750"/>
            <a:ext cx="1524000" cy="457200"/>
          </a:xfrm>
          <a:prstGeom prst="roundRect">
            <a:avLst/>
          </a:prstGeom>
          <a:solidFill>
            <a:srgbClr val="FF0000">
              <a:alpha val="25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4267200" y="2495550"/>
            <a:ext cx="2590800" cy="457200"/>
          </a:xfrm>
          <a:prstGeom prst="roundRect">
            <a:avLst/>
          </a:prstGeom>
          <a:solidFill>
            <a:srgbClr val="FF0000">
              <a:alpha val="25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676400" y="3638550"/>
            <a:ext cx="2667000" cy="457200"/>
          </a:xfrm>
          <a:prstGeom prst="roundRect">
            <a:avLst/>
          </a:prstGeom>
          <a:solidFill>
            <a:srgbClr val="FF0000">
              <a:alpha val="25000"/>
            </a:srgb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5640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Pornography </a:t>
            </a:r>
            <a:r>
              <a:rPr lang="mr-IN" dirty="0" smtClean="0">
                <a:solidFill>
                  <a:srgbClr val="FFFF00"/>
                </a:solidFill>
              </a:rPr>
              <a:t>–</a:t>
            </a:r>
            <a:r>
              <a:rPr lang="en-US" dirty="0" smtClean="0">
                <a:solidFill>
                  <a:srgbClr val="FFFF00"/>
                </a:solidFill>
              </a:rPr>
              <a:t> a hideous beast</a:t>
            </a:r>
            <a:endParaRPr lang="en-US" dirty="0">
              <a:solidFill>
                <a:srgbClr val="FFFF00"/>
              </a:solidFill>
            </a:endParaRPr>
          </a:p>
        </p:txBody>
      </p:sp>
      <p:sp>
        <p:nvSpPr>
          <p:cNvPr id="3" name="Content Placeholder 2"/>
          <p:cNvSpPr>
            <a:spLocks noGrp="1"/>
          </p:cNvSpPr>
          <p:nvPr>
            <p:ph sz="quarter" idx="13"/>
          </p:nvPr>
        </p:nvSpPr>
        <p:spPr>
          <a:xfrm>
            <a:off x="381000" y="1200150"/>
            <a:ext cx="8153400" cy="3276600"/>
          </a:xfrm>
        </p:spPr>
        <p:txBody>
          <a:bodyPr>
            <a:normAutofit fontScale="55000" lnSpcReduction="20000"/>
          </a:bodyPr>
          <a:lstStyle/>
          <a:p>
            <a:pPr marL="0" indent="0">
              <a:buNone/>
            </a:pPr>
            <a:r>
              <a:rPr lang="en-US" dirty="0" smtClean="0"/>
              <a:t>Frequent </a:t>
            </a:r>
            <a:r>
              <a:rPr lang="en-US" dirty="0"/>
              <a:t>and routine viewing of pornography and other </a:t>
            </a:r>
            <a:r>
              <a:rPr lang="en-US" dirty="0" err="1"/>
              <a:t>sexualised</a:t>
            </a:r>
            <a:r>
              <a:rPr lang="en-US" dirty="0"/>
              <a:t> images may:</a:t>
            </a:r>
          </a:p>
          <a:p>
            <a:pPr>
              <a:buFont typeface="Arial"/>
              <a:buChar char="•"/>
            </a:pPr>
            <a:r>
              <a:rPr lang="en-US" dirty="0" smtClean="0"/>
              <a:t>contribute </a:t>
            </a:r>
            <a:r>
              <a:rPr lang="en-US" dirty="0"/>
              <a:t>to young people forming unhealthy and sexist views of women and </a:t>
            </a:r>
            <a:r>
              <a:rPr lang="en-US" dirty="0" smtClean="0"/>
              <a:t>sex; and contribute </a:t>
            </a:r>
            <a:r>
              <a:rPr lang="en-US" dirty="0"/>
              <a:t>to condoning violence against </a:t>
            </a:r>
            <a:r>
              <a:rPr lang="en-US" dirty="0" smtClean="0"/>
              <a:t>women.</a:t>
            </a:r>
            <a:endParaRPr lang="en-US" dirty="0"/>
          </a:p>
          <a:p>
            <a:pPr>
              <a:buFont typeface="Arial"/>
              <a:buChar char="•"/>
            </a:pPr>
            <a:r>
              <a:rPr lang="en-US" dirty="0"/>
              <a:t>There is also evidence </a:t>
            </a:r>
            <a:r>
              <a:rPr lang="en-US" dirty="0" smtClean="0"/>
              <a:t>to </a:t>
            </a:r>
            <a:r>
              <a:rPr lang="en-US" dirty="0"/>
              <a:t>suggest an association between frequent viewing of online pornography and sexually coercive </a:t>
            </a:r>
            <a:r>
              <a:rPr lang="en-US" dirty="0" err="1"/>
              <a:t>behaviour</a:t>
            </a:r>
            <a:r>
              <a:rPr lang="en-US" dirty="0"/>
              <a:t> exhibited by young men</a:t>
            </a:r>
            <a:r>
              <a:rPr lang="en-US" dirty="0" smtClean="0"/>
              <a:t>.</a:t>
            </a:r>
            <a:endParaRPr lang="en-US" dirty="0"/>
          </a:p>
          <a:p>
            <a:pPr>
              <a:buFont typeface="Arial"/>
              <a:buChar char="•"/>
            </a:pPr>
            <a:r>
              <a:rPr lang="en-US" dirty="0"/>
              <a:t>Pornography consumption by young people may also </a:t>
            </a:r>
            <a:r>
              <a:rPr lang="en-US" dirty="0" err="1"/>
              <a:t>normalise</a:t>
            </a:r>
            <a:r>
              <a:rPr lang="en-US" dirty="0"/>
              <a:t> sexual violence and contribute to unrealistic understandings </a:t>
            </a:r>
            <a:r>
              <a:rPr lang="en-US" dirty="0" smtClean="0"/>
              <a:t>of </a:t>
            </a:r>
            <a:r>
              <a:rPr lang="en-US" dirty="0"/>
              <a:t>sex and sexuality. These understandings shape social norms around </a:t>
            </a:r>
            <a:r>
              <a:rPr lang="en-US" dirty="0" smtClean="0"/>
              <a:t>sex, </a:t>
            </a:r>
            <a:r>
              <a:rPr lang="en-US" dirty="0"/>
              <a:t>and may lead to young people feeling as though they should engage in the sexual </a:t>
            </a:r>
            <a:r>
              <a:rPr lang="en-US" dirty="0" err="1"/>
              <a:t>behaviour</a:t>
            </a:r>
            <a:r>
              <a:rPr lang="en-US" dirty="0"/>
              <a:t> frequently displayed in pornography, including violent </a:t>
            </a:r>
            <a:r>
              <a:rPr lang="en-US" dirty="0" smtClean="0"/>
              <a:t>acts.</a:t>
            </a:r>
          </a:p>
          <a:p>
            <a:pPr>
              <a:buFont typeface="Arial"/>
              <a:buChar char="•"/>
            </a:pPr>
            <a:endParaRPr lang="en-US" dirty="0" smtClean="0"/>
          </a:p>
          <a:p>
            <a:pPr marL="0" indent="0">
              <a:buNone/>
            </a:pPr>
            <a:r>
              <a:rPr lang="en-US" i="1" dirty="0"/>
              <a:t>Children and young people’s exposure to </a:t>
            </a:r>
            <a:r>
              <a:rPr lang="en-US" i="1" dirty="0" smtClean="0"/>
              <a:t>pornography, Australian Institute of Family Studies 4/5/2016</a:t>
            </a:r>
            <a:endParaRPr lang="en-US" i="1" dirty="0"/>
          </a:p>
        </p:txBody>
      </p:sp>
      <p:sp>
        <p:nvSpPr>
          <p:cNvPr id="4" name="TextBox 3"/>
          <p:cNvSpPr txBox="1"/>
          <p:nvPr/>
        </p:nvSpPr>
        <p:spPr>
          <a:xfrm>
            <a:off x="1219200" y="4552950"/>
            <a:ext cx="6754523" cy="461665"/>
          </a:xfrm>
          <a:prstGeom prst="rect">
            <a:avLst/>
          </a:prstGeom>
          <a:noFill/>
        </p:spPr>
        <p:txBody>
          <a:bodyPr wrap="none" rtlCol="0">
            <a:spAutoFit/>
          </a:bodyPr>
          <a:lstStyle/>
          <a:p>
            <a:r>
              <a:rPr lang="en-US" sz="2400" b="1" dirty="0" smtClean="0">
                <a:solidFill>
                  <a:srgbClr val="0000FF"/>
                </a:solidFill>
              </a:rPr>
              <a:t>“conscience </a:t>
            </a:r>
            <a:r>
              <a:rPr lang="en-US" sz="2400" b="1" dirty="0">
                <a:solidFill>
                  <a:srgbClr val="0000FF"/>
                </a:solidFill>
              </a:rPr>
              <a:t>seared with a hot </a:t>
            </a:r>
            <a:r>
              <a:rPr lang="en-US" sz="2400" b="1" dirty="0" smtClean="0">
                <a:solidFill>
                  <a:srgbClr val="0000FF"/>
                </a:solidFill>
              </a:rPr>
              <a:t>iron” </a:t>
            </a:r>
            <a:r>
              <a:rPr lang="en-US" sz="2400" b="1" dirty="0" smtClean="0">
                <a:solidFill>
                  <a:srgbClr val="FF0000"/>
                </a:solidFill>
              </a:rPr>
              <a:t>1 Timothy 4 v 2</a:t>
            </a:r>
            <a:endParaRPr lang="en-US" sz="2400" b="1" dirty="0">
              <a:solidFill>
                <a:srgbClr val="FF0000"/>
              </a:solidFill>
            </a:endParaRPr>
          </a:p>
        </p:txBody>
      </p:sp>
    </p:spTree>
    <p:extLst>
      <p:ext uri="{BB962C8B-B14F-4D97-AF65-F5344CB8AC3E}">
        <p14:creationId xmlns:p14="http://schemas.microsoft.com/office/powerpoint/2010/main" val="2993901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sz="quarter" idx="13"/>
          </p:nvPr>
        </p:nvPicPr>
        <p:blipFill rotWithShape="1">
          <a:blip r:embed="rId2"/>
          <a:srcRect t="339"/>
          <a:stretch/>
        </p:blipFill>
        <p:spPr>
          <a:xfrm>
            <a:off x="0" y="-411115"/>
            <a:ext cx="9144000" cy="5554615"/>
          </a:xfrm>
        </p:spPr>
      </p:pic>
      <p:sp>
        <p:nvSpPr>
          <p:cNvPr id="6" name="TextBox 5"/>
          <p:cNvSpPr txBox="1"/>
          <p:nvPr/>
        </p:nvSpPr>
        <p:spPr>
          <a:xfrm>
            <a:off x="122209" y="3333750"/>
            <a:ext cx="8991600" cy="1815882"/>
          </a:xfrm>
          <a:prstGeom prst="rect">
            <a:avLst/>
          </a:prstGeom>
          <a:noFill/>
        </p:spPr>
        <p:txBody>
          <a:bodyPr wrap="square" rtlCol="0">
            <a:spAutoFit/>
          </a:bodyPr>
          <a:lstStyle/>
          <a:p>
            <a:r>
              <a:rPr lang="en-US" sz="2800" dirty="0">
                <a:solidFill>
                  <a:schemeClr val="bg2">
                    <a:lumMod val="20000"/>
                    <a:lumOff val="80000"/>
                  </a:schemeClr>
                </a:solidFill>
              </a:rPr>
              <a:t>“Do not let your heart turn aside to her ways </a:t>
            </a:r>
            <a:r>
              <a:rPr lang="en-US" sz="2800" dirty="0" smtClean="0">
                <a:solidFill>
                  <a:schemeClr val="bg2">
                    <a:lumMod val="20000"/>
                    <a:lumOff val="80000"/>
                  </a:schemeClr>
                </a:solidFill>
              </a:rPr>
              <a:t>- do </a:t>
            </a:r>
            <a:r>
              <a:rPr lang="en-US" sz="2800" dirty="0">
                <a:solidFill>
                  <a:schemeClr val="bg2">
                    <a:lumMod val="20000"/>
                    <a:lumOff val="80000"/>
                  </a:schemeClr>
                </a:solidFill>
              </a:rPr>
              <a:t>not wander into her pathways</a:t>
            </a:r>
            <a:r>
              <a:rPr lang="en-US" sz="2800" dirty="0" smtClean="0">
                <a:solidFill>
                  <a:schemeClr val="bg2">
                    <a:lumMod val="20000"/>
                    <a:lumOff val="80000"/>
                  </a:schemeClr>
                </a:solidFill>
              </a:rPr>
              <a:t>; for </a:t>
            </a:r>
            <a:r>
              <a:rPr lang="en-US" sz="2800" dirty="0">
                <a:solidFill>
                  <a:schemeClr val="bg2">
                    <a:lumMod val="20000"/>
                    <a:lumOff val="80000"/>
                  </a:schemeClr>
                </a:solidFill>
              </a:rPr>
              <a:t>she has brought down many fatally wounded</a:t>
            </a:r>
            <a:r>
              <a:rPr lang="en-US" sz="2800" dirty="0" smtClean="0">
                <a:solidFill>
                  <a:schemeClr val="bg2">
                    <a:lumMod val="20000"/>
                    <a:lumOff val="80000"/>
                  </a:schemeClr>
                </a:solidFill>
              </a:rPr>
              <a:t>, and </a:t>
            </a:r>
            <a:r>
              <a:rPr lang="en-US" sz="2800" dirty="0">
                <a:solidFill>
                  <a:schemeClr val="bg2">
                    <a:lumMod val="20000"/>
                    <a:lumOff val="80000"/>
                  </a:schemeClr>
                </a:solidFill>
              </a:rPr>
              <a:t>all those she has slain are many.” </a:t>
            </a:r>
            <a:r>
              <a:rPr lang="en-US" sz="2800" b="1" dirty="0" smtClean="0">
                <a:solidFill>
                  <a:srgbClr val="FF0000"/>
                </a:solidFill>
              </a:rPr>
              <a:t>Proverbs 7 v 25-26</a:t>
            </a:r>
            <a:endParaRPr lang="en-US" sz="2800" b="1" dirty="0">
              <a:solidFill>
                <a:srgbClr val="FF0000"/>
              </a:solidFill>
            </a:endParaRPr>
          </a:p>
        </p:txBody>
      </p:sp>
    </p:spTree>
    <p:extLst>
      <p:ext uri="{BB962C8B-B14F-4D97-AF65-F5344CB8AC3E}">
        <p14:creationId xmlns:p14="http://schemas.microsoft.com/office/powerpoint/2010/main" val="15584553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2252</Words>
  <Application>Microsoft Macintosh PowerPoint</Application>
  <PresentationFormat>On-screen Show (16:9)</PresentationFormat>
  <Paragraphs>206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Black</vt:lpstr>
      <vt:lpstr>PowerPoint Presentation</vt:lpstr>
      <vt:lpstr>PowerPoint Presentation</vt:lpstr>
      <vt:lpstr>PowerPoint Presentation</vt:lpstr>
      <vt:lpstr>PowerPoint Presentation</vt:lpstr>
      <vt:lpstr>Moral Issues</vt:lpstr>
      <vt:lpstr>All of these things are among us</vt:lpstr>
      <vt:lpstr>Immorality is ancient, but…</vt:lpstr>
      <vt:lpstr>Pornography – a hideous beast</vt:lpstr>
      <vt:lpstr>PowerPoint Presentation</vt:lpstr>
      <vt:lpstr>Underlying causes of current problems</vt:lpstr>
      <vt:lpstr>Human nature</vt:lpstr>
      <vt:lpstr>Parable of Israel</vt:lpstr>
      <vt:lpstr>An issue predicted by the Lord</vt:lpstr>
      <vt:lpstr>The problem explored by Paul</vt:lpstr>
      <vt:lpstr> “Having a form of godliness  but denying the power thereof”</vt:lpstr>
      <vt:lpstr>Lack of regular spiritual input</vt:lpstr>
      <vt:lpstr>Focus on exposition not life</vt:lpstr>
      <vt:lpstr>Reluctance of parents/ecclesias             to address the issues</vt:lpstr>
      <vt:lpstr>Rules don’t change hearts “for what the Law could not do…”</vt:lpstr>
      <vt:lpstr>PowerPoint Presentation</vt:lpstr>
      <vt:lpstr>Seeing things from God’s perspective</vt:lpstr>
      <vt:lpstr>PowerPoint Presentation</vt:lpstr>
      <vt:lpstr>Divine perspectives on…</vt:lpstr>
      <vt:lpstr>Who should define sin and morality?</vt:lpstr>
      <vt:lpstr>God and righteousness</vt:lpstr>
      <vt:lpstr>Why does God have rules?</vt:lpstr>
      <vt:lpstr>Sin</vt:lpstr>
      <vt:lpstr>Sin is behaviour in which…</vt:lpstr>
      <vt:lpstr>Sin is therefore…</vt:lpstr>
      <vt:lpstr>PowerPoint Presentation</vt:lpstr>
      <vt:lpstr>PowerPoint Presentation</vt:lpstr>
      <vt:lpstr>All sin is equally bad in the sight of God, but…</vt:lpstr>
      <vt:lpstr>Repentance and forgiveness  do not remove consequences</vt:lpstr>
      <vt:lpstr>Repentance and forgiveness  do not remove consequences</vt:lpstr>
      <vt:lpstr>Don’t underestimate the personal damage that moral sin will cause</vt:lpstr>
      <vt:lpstr>The Divine example of care</vt:lpstr>
      <vt:lpstr>God’s children</vt:lpstr>
      <vt:lpstr>The Lord’s teaching Matthew 18 v 1-10</vt:lpstr>
      <vt:lpstr>Recovering the sinner</vt:lpstr>
      <vt:lpstr>Areas for collective improvement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2010-04-19T20:53:40Z</dcterms:created>
  <dcterms:modified xsi:type="dcterms:W3CDTF">2018-08-24T08:49:31Z</dcterms:modified>
</cp:coreProperties>
</file>