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609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779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44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793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645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144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5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751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896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620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480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B3FFC-6245-48A4-A201-7DB28347C4E7}" type="datetimeFigureOut">
              <a:rPr lang="en-NZ" smtClean="0"/>
              <a:t>27/08/2018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93F52-01B5-4363-BA02-31673A4813D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31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3498" y="2958880"/>
            <a:ext cx="11025005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4800" b="1" dirty="0">
                <a:solidFill>
                  <a:srgbClr val="5F6B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 and </a:t>
            </a:r>
            <a:r>
              <a:rPr lang="en-AU" sz="4800" b="1" dirty="0" smtClean="0">
                <a:solidFill>
                  <a:srgbClr val="5F6B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 </a:t>
            </a:r>
            <a:r>
              <a:rPr lang="en-AU" sz="4800" b="1" dirty="0">
                <a:solidFill>
                  <a:srgbClr val="5F6B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AU" sz="4800" b="1" dirty="0" smtClean="0">
                <a:solidFill>
                  <a:srgbClr val="5F6B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rotection </a:t>
            </a:r>
            <a:r>
              <a:rPr lang="en-AU" sz="4800" b="1" dirty="0">
                <a:solidFill>
                  <a:srgbClr val="5F6B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our </a:t>
            </a:r>
            <a:r>
              <a:rPr lang="en-AU" sz="4800" b="1" dirty="0" err="1">
                <a:solidFill>
                  <a:srgbClr val="5F6B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AU" sz="4800" b="1" dirty="0" err="1" smtClean="0">
                <a:solidFill>
                  <a:srgbClr val="5F6B7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cclesias</a:t>
            </a:r>
            <a:endParaRPr lang="en-NZ" sz="4800" dirty="0">
              <a:solidFill>
                <a:srgbClr val="5F6B7C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2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0654" y="157623"/>
            <a:ext cx="7330725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4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reactions to abuse</a:t>
            </a:r>
            <a:endParaRPr lang="en-NZ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421" y="1040301"/>
            <a:ext cx="1181896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2"/>
            <a:r>
              <a:rPr lang="en-NZ" sz="2200" b="1" dirty="0">
                <a:solidFill>
                  <a:srgbClr val="5F6B7C"/>
                </a:solidFill>
              </a:rPr>
              <a:t>Shock and </a:t>
            </a:r>
            <a:r>
              <a:rPr lang="en-NZ" sz="2200" b="1" dirty="0" smtClean="0">
                <a:solidFill>
                  <a:srgbClr val="5F6B7C"/>
                </a:solidFill>
              </a:rPr>
              <a:t>denial: </a:t>
            </a:r>
            <a:r>
              <a:rPr lang="en-NZ" sz="2200" dirty="0" smtClean="0">
                <a:solidFill>
                  <a:srgbClr val="5F6B7C"/>
                </a:solidFill>
              </a:rPr>
              <a:t>‘</a:t>
            </a:r>
            <a:r>
              <a:rPr lang="en-NZ" sz="2200" dirty="0">
                <a:solidFill>
                  <a:srgbClr val="5F6B7C"/>
                </a:solidFill>
              </a:rPr>
              <a:t>Did this really </a:t>
            </a:r>
            <a:r>
              <a:rPr lang="en-NZ" sz="2200" dirty="0" smtClean="0">
                <a:solidFill>
                  <a:srgbClr val="5F6B7C"/>
                </a:solidFill>
              </a:rPr>
              <a:t>happen?’, </a:t>
            </a:r>
            <a:r>
              <a:rPr lang="en-NZ" sz="2200" dirty="0">
                <a:solidFill>
                  <a:srgbClr val="5F6B7C"/>
                </a:solidFill>
              </a:rPr>
              <a:t>‘Why me</a:t>
            </a:r>
            <a:r>
              <a:rPr lang="en-NZ" sz="2200" dirty="0" smtClean="0">
                <a:solidFill>
                  <a:srgbClr val="5F6B7C"/>
                </a:solidFill>
              </a:rPr>
              <a:t>?’</a:t>
            </a:r>
            <a:endParaRPr lang="en-NZ" sz="2200" dirty="0">
              <a:solidFill>
                <a:srgbClr val="5F6B7C"/>
              </a:solidFill>
            </a:endParaRPr>
          </a:p>
          <a:p>
            <a:pPr marL="347662"/>
            <a:r>
              <a:rPr lang="en-NZ" sz="2200" b="1" dirty="0" smtClean="0">
                <a:solidFill>
                  <a:srgbClr val="5F6B7C"/>
                </a:solidFill>
              </a:rPr>
              <a:t>Fear. </a:t>
            </a:r>
            <a:r>
              <a:rPr lang="en-NZ" sz="2200" dirty="0" smtClean="0">
                <a:solidFill>
                  <a:srgbClr val="5F6B7C"/>
                </a:solidFill>
              </a:rPr>
              <a:t>Fear </a:t>
            </a:r>
            <a:r>
              <a:rPr lang="en-NZ" sz="2200" dirty="0">
                <a:solidFill>
                  <a:srgbClr val="5F6B7C"/>
                </a:solidFill>
              </a:rPr>
              <a:t>of the offender, of being alone, </a:t>
            </a:r>
            <a:r>
              <a:rPr lang="en-NZ" sz="2200" dirty="0" smtClean="0">
                <a:solidFill>
                  <a:srgbClr val="5F6B7C"/>
                </a:solidFill>
              </a:rPr>
              <a:t>of nothing happening, or </a:t>
            </a:r>
            <a:r>
              <a:rPr lang="en-NZ" sz="2200" dirty="0">
                <a:solidFill>
                  <a:srgbClr val="5F6B7C"/>
                </a:solidFill>
              </a:rPr>
              <a:t>of not being believed</a:t>
            </a:r>
            <a:r>
              <a:rPr lang="en-NZ" sz="2200" b="1" dirty="0">
                <a:solidFill>
                  <a:srgbClr val="5F6B7C"/>
                </a:solidFill>
              </a:rPr>
              <a:t>.</a:t>
            </a:r>
          </a:p>
          <a:p>
            <a:pPr marL="347662"/>
            <a:r>
              <a:rPr lang="en-NZ" sz="2200" b="1" dirty="0" smtClean="0">
                <a:solidFill>
                  <a:srgbClr val="5F6B7C"/>
                </a:solidFill>
              </a:rPr>
              <a:t>Silence </a:t>
            </a:r>
            <a:r>
              <a:rPr lang="en-NZ" sz="2200" dirty="0">
                <a:solidFill>
                  <a:srgbClr val="5F6B7C"/>
                </a:solidFill>
              </a:rPr>
              <a:t>U</a:t>
            </a:r>
            <a:r>
              <a:rPr lang="en-NZ" sz="2200" dirty="0" smtClean="0">
                <a:solidFill>
                  <a:srgbClr val="5F6B7C"/>
                </a:solidFill>
              </a:rPr>
              <a:t>nable </a:t>
            </a:r>
            <a:r>
              <a:rPr lang="en-NZ" sz="2200" dirty="0">
                <a:solidFill>
                  <a:srgbClr val="5F6B7C"/>
                </a:solidFill>
              </a:rPr>
              <a:t>to talk about the assault, or to describe what it feels like to have been assaulted, out of fear of being judged.</a:t>
            </a:r>
          </a:p>
          <a:p>
            <a:pPr marL="347662"/>
            <a:r>
              <a:rPr lang="en-NZ" sz="2200" b="1" dirty="0" smtClean="0">
                <a:solidFill>
                  <a:srgbClr val="5F6B7C"/>
                </a:solidFill>
              </a:rPr>
              <a:t>Anxiety </a:t>
            </a:r>
            <a:r>
              <a:rPr lang="en-NZ" sz="2200" dirty="0" smtClean="0">
                <a:solidFill>
                  <a:srgbClr val="5F6B7C"/>
                </a:solidFill>
              </a:rPr>
              <a:t>You </a:t>
            </a:r>
            <a:r>
              <a:rPr lang="en-NZ" sz="2200" dirty="0">
                <a:solidFill>
                  <a:srgbClr val="5F6B7C"/>
                </a:solidFill>
              </a:rPr>
              <a:t>might feel unsafe or unable to relax.</a:t>
            </a:r>
          </a:p>
          <a:p>
            <a:pPr marL="347662"/>
            <a:r>
              <a:rPr lang="en-NZ" sz="2200" b="1" dirty="0" smtClean="0">
                <a:solidFill>
                  <a:srgbClr val="5F6B7C"/>
                </a:solidFill>
              </a:rPr>
              <a:t>Depression </a:t>
            </a:r>
            <a:r>
              <a:rPr lang="en-NZ" sz="2200" dirty="0" smtClean="0">
                <a:solidFill>
                  <a:srgbClr val="5F6B7C"/>
                </a:solidFill>
              </a:rPr>
              <a:t>Feeling </a:t>
            </a:r>
            <a:r>
              <a:rPr lang="en-NZ" sz="2200" dirty="0">
                <a:solidFill>
                  <a:srgbClr val="5F6B7C"/>
                </a:solidFill>
              </a:rPr>
              <a:t>sad or depressed.</a:t>
            </a:r>
          </a:p>
          <a:p>
            <a:pPr marL="347662"/>
            <a:r>
              <a:rPr lang="en-NZ" sz="2200" b="1" dirty="0">
                <a:solidFill>
                  <a:srgbClr val="5F6B7C"/>
                </a:solidFill>
              </a:rPr>
              <a:t>Guilt and </a:t>
            </a:r>
            <a:r>
              <a:rPr lang="en-NZ" sz="2200" b="1" dirty="0" smtClean="0">
                <a:solidFill>
                  <a:srgbClr val="5F6B7C"/>
                </a:solidFill>
              </a:rPr>
              <a:t>blame </a:t>
            </a:r>
            <a:r>
              <a:rPr lang="en-NZ" sz="2200" dirty="0" smtClean="0">
                <a:solidFill>
                  <a:srgbClr val="5F6B7C"/>
                </a:solidFill>
              </a:rPr>
              <a:t>You </a:t>
            </a:r>
            <a:r>
              <a:rPr lang="en-NZ" sz="2200" dirty="0">
                <a:solidFill>
                  <a:srgbClr val="5F6B7C"/>
                </a:solidFill>
              </a:rPr>
              <a:t>might </a:t>
            </a:r>
            <a:r>
              <a:rPr lang="en-NZ" sz="2200" dirty="0" smtClean="0">
                <a:solidFill>
                  <a:srgbClr val="5F6B7C"/>
                </a:solidFill>
              </a:rPr>
              <a:t>ask, </a:t>
            </a:r>
            <a:r>
              <a:rPr lang="en-NZ" sz="2200" dirty="0">
                <a:solidFill>
                  <a:srgbClr val="5F6B7C"/>
                </a:solidFill>
              </a:rPr>
              <a:t>‘Why did I go there/allow it/not fight back</a:t>
            </a:r>
            <a:r>
              <a:rPr lang="en-NZ" sz="2200" dirty="0" smtClean="0">
                <a:solidFill>
                  <a:srgbClr val="5F6B7C"/>
                </a:solidFill>
              </a:rPr>
              <a:t>?’</a:t>
            </a:r>
          </a:p>
          <a:p>
            <a:pPr marL="347662"/>
            <a:r>
              <a:rPr lang="en-NZ" sz="2200" b="1" dirty="0">
                <a:solidFill>
                  <a:srgbClr val="5F6B7C"/>
                </a:solidFill>
              </a:rPr>
              <a:t>Low </a:t>
            </a:r>
            <a:r>
              <a:rPr lang="en-NZ" sz="2200" b="1" dirty="0" smtClean="0">
                <a:solidFill>
                  <a:srgbClr val="5F6B7C"/>
                </a:solidFill>
              </a:rPr>
              <a:t>self-esteem </a:t>
            </a:r>
            <a:r>
              <a:rPr lang="en-NZ" sz="2200" dirty="0" smtClean="0">
                <a:solidFill>
                  <a:srgbClr val="5F6B7C"/>
                </a:solidFill>
              </a:rPr>
              <a:t>You </a:t>
            </a:r>
            <a:r>
              <a:rPr lang="en-NZ" sz="2200" dirty="0">
                <a:solidFill>
                  <a:srgbClr val="5F6B7C"/>
                </a:solidFill>
              </a:rPr>
              <a:t>might lose self-confidence</a:t>
            </a:r>
            <a:r>
              <a:rPr lang="en-NZ" sz="2200" dirty="0" smtClean="0">
                <a:solidFill>
                  <a:srgbClr val="5F6B7C"/>
                </a:solidFill>
              </a:rPr>
              <a:t>, </a:t>
            </a:r>
            <a:r>
              <a:rPr lang="en-NZ" sz="2200" dirty="0">
                <a:solidFill>
                  <a:srgbClr val="5F6B7C"/>
                </a:solidFill>
              </a:rPr>
              <a:t>feel ‘unworthy’, ashamed or ‘dirty’.</a:t>
            </a:r>
          </a:p>
          <a:p>
            <a:pPr marL="347662"/>
            <a:r>
              <a:rPr lang="en-NZ" sz="2200" b="1" dirty="0" smtClean="0">
                <a:solidFill>
                  <a:srgbClr val="5F6B7C"/>
                </a:solidFill>
              </a:rPr>
              <a:t>Isolation</a:t>
            </a:r>
            <a:r>
              <a:rPr lang="en-NZ" sz="2200" dirty="0" smtClean="0">
                <a:solidFill>
                  <a:srgbClr val="5F6B7C"/>
                </a:solidFill>
              </a:rPr>
              <a:t> Want </a:t>
            </a:r>
            <a:r>
              <a:rPr lang="en-NZ" sz="2200" dirty="0">
                <a:solidFill>
                  <a:srgbClr val="5F6B7C"/>
                </a:solidFill>
              </a:rPr>
              <a:t>to be alone, and to isolate </a:t>
            </a:r>
            <a:r>
              <a:rPr lang="en-NZ" sz="2200" dirty="0" smtClean="0">
                <a:solidFill>
                  <a:srgbClr val="5F6B7C"/>
                </a:solidFill>
              </a:rPr>
              <a:t>from </a:t>
            </a:r>
            <a:r>
              <a:rPr lang="en-NZ" sz="2200" dirty="0">
                <a:solidFill>
                  <a:srgbClr val="5F6B7C"/>
                </a:solidFill>
              </a:rPr>
              <a:t>family and friends.</a:t>
            </a:r>
          </a:p>
          <a:p>
            <a:pPr marL="347662"/>
            <a:r>
              <a:rPr lang="en-NZ" sz="2200" b="1" dirty="0">
                <a:solidFill>
                  <a:srgbClr val="5F6B7C"/>
                </a:solidFill>
              </a:rPr>
              <a:t>Nightmares and </a:t>
            </a:r>
            <a:r>
              <a:rPr lang="en-NZ" sz="2200" b="1" dirty="0" smtClean="0">
                <a:solidFill>
                  <a:srgbClr val="5F6B7C"/>
                </a:solidFill>
              </a:rPr>
              <a:t>flashbacks </a:t>
            </a:r>
            <a:r>
              <a:rPr lang="en-NZ" sz="2200" dirty="0" smtClean="0">
                <a:solidFill>
                  <a:srgbClr val="5F6B7C"/>
                </a:solidFill>
              </a:rPr>
              <a:t>Images </a:t>
            </a:r>
            <a:r>
              <a:rPr lang="en-NZ" sz="2200" dirty="0">
                <a:solidFill>
                  <a:srgbClr val="5F6B7C"/>
                </a:solidFill>
              </a:rPr>
              <a:t>and memories of the assault intrude on </a:t>
            </a:r>
            <a:r>
              <a:rPr lang="en-NZ" sz="2200" dirty="0" smtClean="0">
                <a:solidFill>
                  <a:srgbClr val="5F6B7C"/>
                </a:solidFill>
              </a:rPr>
              <a:t>daily </a:t>
            </a:r>
            <a:r>
              <a:rPr lang="en-NZ" sz="2200" dirty="0">
                <a:solidFill>
                  <a:srgbClr val="5F6B7C"/>
                </a:solidFill>
              </a:rPr>
              <a:t>life and sleep.</a:t>
            </a:r>
          </a:p>
          <a:p>
            <a:pPr marL="347662"/>
            <a:r>
              <a:rPr lang="en-NZ" sz="2200" b="1" dirty="0">
                <a:solidFill>
                  <a:srgbClr val="5F6B7C"/>
                </a:solidFill>
              </a:rPr>
              <a:t>Mood </a:t>
            </a:r>
            <a:r>
              <a:rPr lang="en-NZ" sz="2200" b="1" dirty="0" smtClean="0">
                <a:solidFill>
                  <a:srgbClr val="5F6B7C"/>
                </a:solidFill>
              </a:rPr>
              <a:t>swings </a:t>
            </a:r>
            <a:r>
              <a:rPr lang="en-NZ" sz="2200" dirty="0" smtClean="0">
                <a:solidFill>
                  <a:srgbClr val="5F6B7C"/>
                </a:solidFill>
              </a:rPr>
              <a:t>You </a:t>
            </a:r>
            <a:r>
              <a:rPr lang="en-NZ" sz="2200" dirty="0">
                <a:solidFill>
                  <a:srgbClr val="5F6B7C"/>
                </a:solidFill>
              </a:rPr>
              <a:t>might find that your mood changes quickly from anger and rage, to tears and despair, and back again.</a:t>
            </a:r>
          </a:p>
          <a:p>
            <a:pPr marL="347662"/>
            <a:r>
              <a:rPr lang="en-NZ" sz="2200" b="1" dirty="0">
                <a:solidFill>
                  <a:srgbClr val="5F6B7C"/>
                </a:solidFill>
              </a:rPr>
              <a:t>Loss of </a:t>
            </a:r>
            <a:r>
              <a:rPr lang="en-NZ" sz="2200" b="1" dirty="0" smtClean="0">
                <a:solidFill>
                  <a:srgbClr val="5F6B7C"/>
                </a:solidFill>
              </a:rPr>
              <a:t>confidence </a:t>
            </a:r>
            <a:r>
              <a:rPr lang="en-NZ" sz="2200" dirty="0" smtClean="0">
                <a:solidFill>
                  <a:srgbClr val="5F6B7C"/>
                </a:solidFill>
              </a:rPr>
              <a:t>You </a:t>
            </a:r>
            <a:r>
              <a:rPr lang="en-NZ" sz="2200" dirty="0">
                <a:solidFill>
                  <a:srgbClr val="5F6B7C"/>
                </a:solidFill>
              </a:rPr>
              <a:t>might worry about your ability to do your work or study, or lack confidence with friends or your partner.</a:t>
            </a:r>
          </a:p>
          <a:p>
            <a:pPr marL="347662"/>
            <a:r>
              <a:rPr lang="en-NZ" sz="2200" b="1" dirty="0">
                <a:solidFill>
                  <a:srgbClr val="5F6B7C"/>
                </a:solidFill>
              </a:rPr>
              <a:t>Loss of </a:t>
            </a:r>
            <a:r>
              <a:rPr lang="en-NZ" sz="2200" b="1" dirty="0" smtClean="0">
                <a:solidFill>
                  <a:srgbClr val="5F6B7C"/>
                </a:solidFill>
              </a:rPr>
              <a:t>trust </a:t>
            </a:r>
            <a:r>
              <a:rPr lang="en-NZ" sz="2200" dirty="0" smtClean="0">
                <a:solidFill>
                  <a:srgbClr val="5F6B7C"/>
                </a:solidFill>
              </a:rPr>
              <a:t>You </a:t>
            </a:r>
            <a:r>
              <a:rPr lang="en-NZ" sz="2200" dirty="0">
                <a:solidFill>
                  <a:srgbClr val="5F6B7C"/>
                </a:solidFill>
              </a:rPr>
              <a:t>might find it hard to trust people in your </a:t>
            </a:r>
            <a:r>
              <a:rPr lang="en-NZ" sz="2200" dirty="0" smtClean="0">
                <a:solidFill>
                  <a:srgbClr val="5F6B7C"/>
                </a:solidFill>
              </a:rPr>
              <a:t>ecclesia, social </a:t>
            </a:r>
            <a:r>
              <a:rPr lang="en-NZ" sz="2200" dirty="0">
                <a:solidFill>
                  <a:srgbClr val="5F6B7C"/>
                </a:solidFill>
              </a:rPr>
              <a:t>circle or family.</a:t>
            </a:r>
          </a:p>
          <a:p>
            <a:pPr marL="347662"/>
            <a:endParaRPr lang="en-NZ" sz="2200" dirty="0">
              <a:solidFill>
                <a:srgbClr val="5F6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30520" y="157623"/>
            <a:ext cx="3130985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4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 abuse</a:t>
            </a:r>
            <a:endParaRPr lang="en-NZ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440" y="1040301"/>
            <a:ext cx="113211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0562" indent="-3429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Physical abuse. </a:t>
            </a:r>
            <a:r>
              <a:rPr lang="en-NZ" sz="2400" dirty="0">
                <a:solidFill>
                  <a:srgbClr val="5F6B7C"/>
                </a:solidFill>
              </a:rPr>
              <a:t>Physical child abuse occurs when a child is purposely physically injured or put at risk of harm by another person.</a:t>
            </a:r>
          </a:p>
          <a:p>
            <a:pPr marL="690562" indent="-3429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Sexual abuse. </a:t>
            </a:r>
            <a:r>
              <a:rPr lang="en-NZ" sz="2400" dirty="0">
                <a:solidFill>
                  <a:srgbClr val="5F6B7C"/>
                </a:solidFill>
              </a:rPr>
              <a:t>Sexual child abuse is any sexual activity with a child, such as fondling, oral-genital contact, intercourse or exposure to child pornography.</a:t>
            </a:r>
          </a:p>
          <a:p>
            <a:pPr marL="690562" indent="-3429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Emotional abuse. </a:t>
            </a:r>
            <a:r>
              <a:rPr lang="en-NZ" sz="2400" dirty="0">
                <a:solidFill>
                  <a:srgbClr val="5F6B7C"/>
                </a:solidFill>
              </a:rPr>
              <a:t>Emotional child abuse means injuring a child's self-esteem or emotional well-being. It includes verbal and emotional assault — such as continually belittling or berating a child — as well as isolating, ignoring or rejecting a child.</a:t>
            </a:r>
          </a:p>
          <a:p>
            <a:pPr marL="690562" indent="-342900">
              <a:buFont typeface="Arial" panose="020B0604020202020204" pitchFamily="34" charset="0"/>
              <a:buChar char="•"/>
            </a:pPr>
            <a:r>
              <a:rPr lang="en-NZ" sz="2400" b="1" dirty="0" smtClean="0">
                <a:solidFill>
                  <a:srgbClr val="5F6B7C"/>
                </a:solidFill>
              </a:rPr>
              <a:t>Neglect</a:t>
            </a:r>
            <a:r>
              <a:rPr lang="en-NZ" sz="2400" b="1" dirty="0">
                <a:solidFill>
                  <a:srgbClr val="5F6B7C"/>
                </a:solidFill>
              </a:rPr>
              <a:t>. </a:t>
            </a:r>
            <a:r>
              <a:rPr lang="en-NZ" sz="2400" dirty="0">
                <a:solidFill>
                  <a:srgbClr val="5F6B7C"/>
                </a:solidFill>
              </a:rPr>
              <a:t>Child neglect is failure to provide adequate food, shelter, affection, supervision, education or medical care</a:t>
            </a:r>
            <a:r>
              <a:rPr lang="en-NZ" sz="2400" dirty="0" smtClean="0">
                <a:solidFill>
                  <a:srgbClr val="5F6B7C"/>
                </a:solidFill>
              </a:rPr>
              <a:t>.</a:t>
            </a:r>
          </a:p>
          <a:p>
            <a:pPr marL="690562" indent="-3429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Medical abuse. </a:t>
            </a:r>
            <a:r>
              <a:rPr lang="en-NZ" sz="2400" dirty="0">
                <a:solidFill>
                  <a:srgbClr val="5F6B7C"/>
                </a:solidFill>
              </a:rPr>
              <a:t>When someone purposely makes a child sick, requiring medical attention, it puts the child in serious danger of injury and unnecessary medical care. This may be due to a mental disorder called factitious disorder imposed on another, such as a parent harming a child</a:t>
            </a:r>
            <a:r>
              <a:rPr lang="en-NZ" sz="2400" b="1" dirty="0">
                <a:solidFill>
                  <a:srgbClr val="5F6B7C"/>
                </a:solidFill>
              </a:rPr>
              <a:t>.</a:t>
            </a:r>
          </a:p>
          <a:p>
            <a:pPr marL="347662"/>
            <a:endParaRPr lang="en-US" sz="2400" dirty="0" smtClean="0">
              <a:solidFill>
                <a:srgbClr val="5F6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47584" y="157623"/>
            <a:ext cx="3496855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4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abuse</a:t>
            </a:r>
            <a:endParaRPr lang="en-NZ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439" y="1932771"/>
            <a:ext cx="113211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2"/>
            <a:r>
              <a:rPr lang="en-NZ" sz="2800" b="1" dirty="0">
                <a:solidFill>
                  <a:srgbClr val="5F6B7C"/>
                </a:solidFill>
              </a:rPr>
              <a:t>•	rape (forced unwanted sex or sexual acts)</a:t>
            </a:r>
          </a:p>
          <a:p>
            <a:pPr marL="347662"/>
            <a:r>
              <a:rPr lang="en-NZ" sz="2800" b="1" dirty="0">
                <a:solidFill>
                  <a:srgbClr val="5F6B7C"/>
                </a:solidFill>
              </a:rPr>
              <a:t>•	indecent assault (indecent behaviour before, during or after an </a:t>
            </a:r>
            <a:r>
              <a:rPr lang="en-NZ" sz="2800" b="1" dirty="0" smtClean="0">
                <a:solidFill>
                  <a:srgbClr val="5F6B7C"/>
                </a:solidFill>
              </a:rPr>
              <a:t>	assault</a:t>
            </a:r>
            <a:endParaRPr lang="en-NZ" sz="2800" b="1" dirty="0">
              <a:solidFill>
                <a:srgbClr val="5F6B7C"/>
              </a:solidFill>
            </a:endParaRPr>
          </a:p>
          <a:p>
            <a:pPr marL="347662"/>
            <a:r>
              <a:rPr lang="en-NZ" sz="2800" b="1" dirty="0">
                <a:solidFill>
                  <a:srgbClr val="5F6B7C"/>
                </a:solidFill>
              </a:rPr>
              <a:t>•	child sex abuse/assault (using power over a child to involve them in </a:t>
            </a:r>
            <a:r>
              <a:rPr lang="en-NZ" sz="2800" b="1" dirty="0" smtClean="0">
                <a:solidFill>
                  <a:srgbClr val="5F6B7C"/>
                </a:solidFill>
              </a:rPr>
              <a:t>	sexual </a:t>
            </a:r>
            <a:r>
              <a:rPr lang="en-NZ" sz="2800" b="1" dirty="0">
                <a:solidFill>
                  <a:srgbClr val="5F6B7C"/>
                </a:solidFill>
              </a:rPr>
              <a:t>activity)</a:t>
            </a:r>
          </a:p>
          <a:p>
            <a:pPr marL="347662"/>
            <a:r>
              <a:rPr lang="en-NZ" sz="2800" b="1" dirty="0">
                <a:solidFill>
                  <a:srgbClr val="5F6B7C"/>
                </a:solidFill>
              </a:rPr>
              <a:t>•	incest (sexual offences by relatives)</a:t>
            </a:r>
          </a:p>
          <a:p>
            <a:pPr marL="347662"/>
            <a:r>
              <a:rPr lang="en-NZ" sz="2800" b="1" dirty="0">
                <a:solidFill>
                  <a:srgbClr val="5F6B7C"/>
                </a:solidFill>
              </a:rPr>
              <a:t>•	sexual molestation.</a:t>
            </a:r>
            <a:endParaRPr lang="en-US" sz="2800" b="1" dirty="0" smtClean="0">
              <a:solidFill>
                <a:srgbClr val="5F6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22897" y="157623"/>
            <a:ext cx="6146234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4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</a:t>
            </a:r>
            <a:r>
              <a:rPr lang="en-AU" sz="4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abuse indicators</a:t>
            </a:r>
            <a:endParaRPr lang="en-NZ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439" y="1168496"/>
            <a:ext cx="113211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Withdrawal from friends or usual activities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Changes in </a:t>
            </a:r>
            <a:r>
              <a:rPr lang="en-NZ" sz="2800" b="1" dirty="0" err="1">
                <a:solidFill>
                  <a:srgbClr val="5F6B7C"/>
                </a:solidFill>
              </a:rPr>
              <a:t>behavior</a:t>
            </a:r>
            <a:r>
              <a:rPr lang="en-NZ" sz="2800" b="1" dirty="0">
                <a:solidFill>
                  <a:srgbClr val="5F6B7C"/>
                </a:solidFill>
              </a:rPr>
              <a:t> — such as aggression, anger, hostility or hyperactivity — or changes in school performance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Depression, anxiety or unusual fears or a sudden loss of self-confidence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An apparent lack of supervision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Frequent absences from school or reluctance to ride the school bus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Reluctance to leave school activities, as if he or she doesn't want to go home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Attempts at running away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Rebellious or defiant </a:t>
            </a:r>
            <a:r>
              <a:rPr lang="en-NZ" sz="2800" b="1" dirty="0" err="1">
                <a:solidFill>
                  <a:srgbClr val="5F6B7C"/>
                </a:solidFill>
              </a:rPr>
              <a:t>behavior</a:t>
            </a:r>
            <a:endParaRPr lang="en-NZ" sz="2800" b="1" dirty="0">
              <a:solidFill>
                <a:srgbClr val="5F6B7C"/>
              </a:solidFill>
            </a:endParaRP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Attempts at suicide</a:t>
            </a:r>
            <a:endParaRPr lang="en-US" sz="2800" b="1" dirty="0" smtClean="0">
              <a:solidFill>
                <a:srgbClr val="5F6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73090" y="157623"/>
            <a:ext cx="4045852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4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to worry</a:t>
            </a:r>
            <a:endParaRPr lang="en-NZ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444" y="1878180"/>
            <a:ext cx="1132114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2"/>
            <a:r>
              <a:rPr lang="en-US" sz="2800" b="1" dirty="0" smtClean="0">
                <a:solidFill>
                  <a:srgbClr val="5F6B7C"/>
                </a:solidFill>
              </a:rPr>
              <a:t>Check that you’ve noticed a cluster of items, and </a:t>
            </a:r>
            <a:r>
              <a:rPr lang="en-US" sz="2800" b="1" dirty="0">
                <a:solidFill>
                  <a:srgbClr val="5F6B7C"/>
                </a:solidFill>
              </a:rPr>
              <a:t>a</a:t>
            </a:r>
            <a:r>
              <a:rPr lang="en-US" sz="2800" b="1" dirty="0" smtClean="0">
                <a:solidFill>
                  <a:srgbClr val="5F6B7C"/>
                </a:solidFill>
              </a:rPr>
              <a:t>sk yourself about the</a:t>
            </a:r>
            <a:endParaRPr lang="en-NZ" sz="2800" b="1" dirty="0" smtClean="0">
              <a:solidFill>
                <a:srgbClr val="5F6B7C"/>
              </a:solidFill>
            </a:endParaRP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3200" b="1" dirty="0" smtClean="0">
                <a:solidFill>
                  <a:srgbClr val="5F6B7C"/>
                </a:solidFill>
              </a:rPr>
              <a:t>Severity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5F6B7C"/>
                </a:solidFill>
              </a:rPr>
              <a:t>Duration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5F6B7C"/>
                </a:solidFill>
              </a:rPr>
              <a:t>Impact</a:t>
            </a:r>
            <a:endParaRPr lang="en-US" sz="3200" b="1" dirty="0">
              <a:solidFill>
                <a:srgbClr val="5F6B7C"/>
              </a:solidFill>
            </a:endParaRPr>
          </a:p>
          <a:p>
            <a:pPr marL="347662"/>
            <a:r>
              <a:rPr lang="en-US" sz="2800" b="1" dirty="0" smtClean="0">
                <a:solidFill>
                  <a:srgbClr val="5F6B7C"/>
                </a:solidFill>
              </a:rPr>
              <a:t>of what you’re seeing.</a:t>
            </a:r>
          </a:p>
        </p:txBody>
      </p:sp>
    </p:spTree>
    <p:extLst>
      <p:ext uri="{BB962C8B-B14F-4D97-AF65-F5344CB8AC3E}">
        <p14:creationId xmlns:p14="http://schemas.microsoft.com/office/powerpoint/2010/main" val="6901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54296" y="157623"/>
            <a:ext cx="3883435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4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abuse</a:t>
            </a:r>
            <a:endParaRPr lang="en-NZ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439" y="1168496"/>
            <a:ext cx="113211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Unexplained injuries, such as bruises, fractures or burns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Injuries that don't match the given explanation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Untreated medical or dental problems</a:t>
            </a:r>
            <a:endParaRPr lang="en-US" sz="2800" b="1" dirty="0" smtClean="0">
              <a:solidFill>
                <a:srgbClr val="5F6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47584" y="157623"/>
            <a:ext cx="3496855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4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abuse</a:t>
            </a:r>
            <a:endParaRPr lang="en-NZ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439" y="2028305"/>
            <a:ext cx="113211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Sexual </a:t>
            </a:r>
            <a:r>
              <a:rPr lang="en-NZ" sz="2800" b="1" dirty="0" err="1">
                <a:solidFill>
                  <a:srgbClr val="5F6B7C"/>
                </a:solidFill>
              </a:rPr>
              <a:t>behavior</a:t>
            </a:r>
            <a:r>
              <a:rPr lang="en-NZ" sz="2800" b="1" dirty="0">
                <a:solidFill>
                  <a:srgbClr val="5F6B7C"/>
                </a:solidFill>
              </a:rPr>
              <a:t> or knowledge that's inappropriate for the child's age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Pregnancy or a sexually transmitted infection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Blood in the child's underwear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Statements that he or she was sexually abused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Trouble walking or sitting or complaints of genital pain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Abuse of other children sexually</a:t>
            </a:r>
            <a:endParaRPr lang="en-US" sz="2800" b="1" dirty="0" smtClean="0">
              <a:solidFill>
                <a:srgbClr val="5F6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69269" y="157623"/>
            <a:ext cx="4453463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4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Emotional abuse</a:t>
            </a:r>
            <a:endParaRPr lang="en-NZ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428" y="1427804"/>
            <a:ext cx="113211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Delayed or inappropriate emotional development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Loss of self-confidence or self-esteem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Social withdrawal or a loss of interest or enthusiasm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Depression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Headaches or </a:t>
            </a:r>
            <a:r>
              <a:rPr lang="en-NZ" sz="2800" b="1" dirty="0" err="1">
                <a:solidFill>
                  <a:srgbClr val="5F6B7C"/>
                </a:solidFill>
              </a:rPr>
              <a:t>stomachaches</a:t>
            </a:r>
            <a:r>
              <a:rPr lang="en-NZ" sz="2800" b="1" dirty="0">
                <a:solidFill>
                  <a:srgbClr val="5F6B7C"/>
                </a:solidFill>
              </a:rPr>
              <a:t> with no medical cause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Avoidance of certain situations, such as refusing to go to school or ride the bus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Desperately seeks affection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A decrease in school performance or loss of interest in school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5F6B7C"/>
                </a:solidFill>
              </a:rPr>
              <a:t>Loss of previously acquired developmental skills</a:t>
            </a:r>
            <a:endParaRPr lang="en-US" sz="2800" b="1" dirty="0" smtClean="0">
              <a:solidFill>
                <a:srgbClr val="5F6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6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5602" y="157623"/>
            <a:ext cx="5040804" cy="8476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48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Parental behaviour</a:t>
            </a:r>
            <a:endParaRPr lang="en-NZ" sz="48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428" y="1427804"/>
            <a:ext cx="113211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Shows little concern for the child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Appears unable to recognize physical or emotional distress in the child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Denies that any problems exist at home or school, or blames the child for the problems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Consistently blames, belittles or berates the child and describes the child with negative terms, such as "worthless" or "evil"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Expects the child to provide him or her with attention and care and seems jealous of other family members getting attention from the child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Uses harsh physical discipline or asks teachers to do so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Demands an inappropriate level of physical or academic performance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Severely limits the child's contact with others</a:t>
            </a:r>
          </a:p>
          <a:p>
            <a:pPr marL="804862" indent="-4572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5F6B7C"/>
                </a:solidFill>
              </a:rPr>
              <a:t>Offers conflicting or unconvincing explanations for a child's injuries or no explanation at all</a:t>
            </a:r>
            <a:endParaRPr lang="en-US" sz="2400" b="1" dirty="0" smtClean="0">
              <a:solidFill>
                <a:srgbClr val="5F6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7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761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Brendon Clark</dc:creator>
  <cp:lastModifiedBy>Brendon Clark</cp:lastModifiedBy>
  <cp:revision>3</cp:revision>
  <dcterms:created xsi:type="dcterms:W3CDTF">2018-08-27T00:38:32Z</dcterms:created>
  <dcterms:modified xsi:type="dcterms:W3CDTF">2018-08-27T00:42:43Z</dcterms:modified>
</cp:coreProperties>
</file>